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24"/>
  </p:notesMasterIdLst>
  <p:sldIdLst>
    <p:sldId id="258" r:id="rId5"/>
    <p:sldId id="259" r:id="rId6"/>
    <p:sldId id="329" r:id="rId7"/>
    <p:sldId id="330" r:id="rId8"/>
    <p:sldId id="331" r:id="rId9"/>
    <p:sldId id="333" r:id="rId10"/>
    <p:sldId id="334" r:id="rId11"/>
    <p:sldId id="335" r:id="rId12"/>
    <p:sldId id="336" r:id="rId13"/>
    <p:sldId id="337" r:id="rId14"/>
    <p:sldId id="338" r:id="rId15"/>
    <p:sldId id="345" r:id="rId16"/>
    <p:sldId id="355" r:id="rId17"/>
    <p:sldId id="344" r:id="rId18"/>
    <p:sldId id="358" r:id="rId19"/>
    <p:sldId id="349" r:id="rId20"/>
    <p:sldId id="350" r:id="rId21"/>
    <p:sldId id="352" r:id="rId22"/>
    <p:sldId id="295" r:id="rId23"/>
  </p:sldIdLst>
  <p:sldSz cx="9144000" cy="6858000" type="screen4x3"/>
  <p:notesSz cx="6805613" cy="99393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75BEFF"/>
    <a:srgbClr val="B366B3"/>
    <a:srgbClr val="E1C2E1"/>
    <a:srgbClr val="D1A3D1"/>
    <a:srgbClr val="FDCFE1"/>
    <a:srgbClr val="BFFF9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7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7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.251\AR-Yhteinen\Aula%20Research%20Oy\Asiakkaat\STTK\Tutkimus%20nuorille%202018\Analyysit\Kaikki%20vastaajat,%20sukupuoli,%20ik&#228;,%20koulutu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/>
              <a:t>Millä opintoasteilla muistat saaneesi opinto-ohjausta? Valitse kaikki sopivat vaihtoehdot.</a:t>
            </a:r>
          </a:p>
        </c:rich>
      </c:tx>
      <c:layout>
        <c:manualLayout>
          <c:xMode val="edge"/>
          <c:yMode val="edge"/>
          <c:x val="9.5459505782317641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799178940510116"/>
          <c:y val="0.16192147856517941"/>
          <c:w val="0.70144941879419742"/>
          <c:h val="0.610603674540684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'Millä opintoasteilla muist (15)'!$B$29</c:f>
              <c:strCache>
                <c:ptCount val="1"/>
                <c:pt idx="0">
                  <c:v>Kaikki vastaajat (n=1036)</c:v>
                </c:pt>
              </c:strCache>
            </c:strRef>
          </c:tx>
          <c:spPr>
            <a:solidFill>
              <a:srgbClr val="0057A5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'Millä opintoasteilla muist (15)'!$A$30:$A$35</c:f>
              <c:strCache>
                <c:ptCount val="6"/>
                <c:pt idx="0">
                  <c:v>Peruskoulu</c:v>
                </c:pt>
                <c:pt idx="1">
                  <c:v>Lukio</c:v>
                </c:pt>
                <c:pt idx="2">
                  <c:v>Ammattikoulu</c:v>
                </c:pt>
                <c:pt idx="3">
                  <c:v>Ammattikorkeakoulu</c:v>
                </c:pt>
                <c:pt idx="4">
                  <c:v>Yliopisto tai korkeakoulu</c:v>
                </c:pt>
                <c:pt idx="5">
                  <c:v>Muu, mikä?</c:v>
                </c:pt>
              </c:strCache>
            </c:strRef>
          </c:cat>
          <c:val>
            <c:numRef>
              <c:f>'Millä opintoasteilla muist (15)'!$B$30:$B$35</c:f>
              <c:numCache>
                <c:formatCode>###%</c:formatCode>
                <c:ptCount val="6"/>
                <c:pt idx="0">
                  <c:v>0.82363505405699378</c:v>
                </c:pt>
                <c:pt idx="1">
                  <c:v>0.51291073368646989</c:v>
                </c:pt>
                <c:pt idx="2">
                  <c:v>0.35066901046553306</c:v>
                </c:pt>
                <c:pt idx="3">
                  <c:v>0.17211217027147949</c:v>
                </c:pt>
                <c:pt idx="4">
                  <c:v>0.10128702378279424</c:v>
                </c:pt>
                <c:pt idx="5" formatCode="0%">
                  <c:v>1.4903774347098061E-3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C4-4765-9807-E0F6A17700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19127352"/>
        <c:axId val="219120296"/>
      </c:barChart>
      <c:catAx>
        <c:axId val="2191273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219120296"/>
        <c:crossesAt val="0"/>
        <c:auto val="1"/>
        <c:lblAlgn val="ctr"/>
        <c:lblOffset val="100"/>
        <c:noMultiLvlLbl val="0"/>
      </c:catAx>
      <c:valAx>
        <c:axId val="219120296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0"/>
        <c:majorTickMark val="none"/>
        <c:minorTickMark val="none"/>
        <c:tickLblPos val="high"/>
        <c:spPr>
          <a:ln w="6350">
            <a:noFill/>
          </a:ln>
        </c:spPr>
        <c:crossAx val="219127352"/>
        <c:crosses val="autoZero"/>
        <c:crossBetween val="between"/>
        <c:majorUnit val="0.1"/>
        <c:minorUnit val="0.05"/>
      </c:valAx>
      <c:spPr>
        <a:ln w="9525">
          <a:solidFill>
            <a:schemeClr val="tx1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en-US"/>
              <a:t>Kuinka opintojesi ohjaus tuki opinnoissa etenemistä?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4077405949256361"/>
          <c:y val="0.11492280120592092"/>
          <c:w val="0.6986673228346455"/>
          <c:h val="0.629824493570685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'Kuinka opintojesi ohjaus. (16)'!$K$45</c:f>
              <c:strCache>
                <c:ptCount val="1"/>
                <c:pt idx="0">
                  <c:v>5 Erinomaisesti</c:v>
                </c:pt>
              </c:strCache>
            </c:strRef>
          </c:tx>
          <c:spPr>
            <a:solidFill>
              <a:srgbClr val="4AD00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(16)'!$J$52:$J$56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(16)'!$K$52:$K$56</c:f>
              <c:numCache>
                <c:formatCode>0%</c:formatCode>
                <c:ptCount val="5"/>
                <c:pt idx="0">
                  <c:v>1.9230769230769232E-2</c:v>
                </c:pt>
                <c:pt idx="1">
                  <c:v>6.7307692307692304E-2</c:v>
                </c:pt>
                <c:pt idx="2">
                  <c:v>5.2486187845303865E-2</c:v>
                </c:pt>
                <c:pt idx="3">
                  <c:v>7.3529411764705885E-2</c:v>
                </c:pt>
                <c:pt idx="4">
                  <c:v>7.5555555555555556E-2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74-44A3-A8E1-1C76CCF71B80}"/>
            </c:ext>
          </c:extLst>
        </c:ser>
        <c:ser>
          <c:idx val="2"/>
          <c:order val="1"/>
          <c:tx>
            <c:strRef>
              <c:f>'Kuinka opintojesi ohjaus. (16)'!$L$45</c:f>
              <c:strCache>
                <c:ptCount val="1"/>
                <c:pt idx="0">
                  <c:v>4 Hyvin</c:v>
                </c:pt>
              </c:strCache>
            </c:strRef>
          </c:tx>
          <c:spPr>
            <a:solidFill>
              <a:srgbClr val="BFFF9B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(16)'!$J$52:$J$56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(16)'!$L$52:$L$56</c:f>
              <c:numCache>
                <c:formatCode>0%</c:formatCode>
                <c:ptCount val="5"/>
                <c:pt idx="0">
                  <c:v>9.6153846153846159E-2</c:v>
                </c:pt>
                <c:pt idx="1">
                  <c:v>0.29807692307692307</c:v>
                </c:pt>
                <c:pt idx="2">
                  <c:v>0.30939226519337015</c:v>
                </c:pt>
                <c:pt idx="3">
                  <c:v>0.41544117647058826</c:v>
                </c:pt>
                <c:pt idx="4">
                  <c:v>0.36444444444444446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74-44A3-A8E1-1C76CCF71B80}"/>
            </c:ext>
          </c:extLst>
        </c:ser>
        <c:ser>
          <c:idx val="3"/>
          <c:order val="2"/>
          <c:tx>
            <c:strRef>
              <c:f>'Kuinka opintojesi ohjaus. (16)'!$M$45</c:f>
              <c:strCache>
                <c:ptCount val="1"/>
                <c:pt idx="0">
                  <c:v>3 Kohtalaisesti</c:v>
                </c:pt>
              </c:strCache>
            </c:strRef>
          </c:tx>
          <c:spPr>
            <a:solidFill>
              <a:srgbClr val="FFFF79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(16)'!$J$52:$J$56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(16)'!$M$52:$M$56</c:f>
              <c:numCache>
                <c:formatCode>0%</c:formatCode>
                <c:ptCount val="5"/>
                <c:pt idx="0">
                  <c:v>0.38461538461538464</c:v>
                </c:pt>
                <c:pt idx="1">
                  <c:v>0.32692307692307693</c:v>
                </c:pt>
                <c:pt idx="2">
                  <c:v>0.31767955801104975</c:v>
                </c:pt>
                <c:pt idx="3">
                  <c:v>0.31985294117647056</c:v>
                </c:pt>
                <c:pt idx="4">
                  <c:v>0.29777777777777775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74-44A3-A8E1-1C76CCF71B80}"/>
            </c:ext>
          </c:extLst>
        </c:ser>
        <c:ser>
          <c:idx val="4"/>
          <c:order val="3"/>
          <c:tx>
            <c:strRef>
              <c:f>'Kuinka opintojesi ohjaus. (16)'!$N$45</c:f>
              <c:strCache>
                <c:ptCount val="1"/>
                <c:pt idx="0">
                  <c:v>2 Heikosti</c:v>
                </c:pt>
              </c:strCache>
            </c:strRef>
          </c:tx>
          <c:spPr>
            <a:solidFill>
              <a:srgbClr val="FDCFE1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(16)'!$J$52:$J$56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(16)'!$N$52:$N$56</c:f>
              <c:numCache>
                <c:formatCode>0%</c:formatCode>
                <c:ptCount val="5"/>
                <c:pt idx="0">
                  <c:v>0.17307692307692307</c:v>
                </c:pt>
                <c:pt idx="1">
                  <c:v>0.13461538461538461</c:v>
                </c:pt>
                <c:pt idx="2">
                  <c:v>0.16850828729281769</c:v>
                </c:pt>
                <c:pt idx="3">
                  <c:v>0.12132352941176471</c:v>
                </c:pt>
                <c:pt idx="4">
                  <c:v>0.16444444444444445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74-44A3-A8E1-1C76CCF71B80}"/>
            </c:ext>
          </c:extLst>
        </c:ser>
        <c:ser>
          <c:idx val="6"/>
          <c:order val="4"/>
          <c:tx>
            <c:strRef>
              <c:f>'Kuinka opintojesi ohjaus. (16)'!$O$45</c:f>
              <c:strCache>
                <c:ptCount val="1"/>
                <c:pt idx="0">
                  <c:v>1 Ei lainkaan</c:v>
                </c:pt>
              </c:strCache>
            </c:strRef>
          </c:tx>
          <c:spPr>
            <a:solidFill>
              <a:srgbClr val="F666A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(16)'!$J$52:$J$56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(16)'!$O$52:$O$56</c:f>
              <c:numCache>
                <c:formatCode>0%</c:formatCode>
                <c:ptCount val="5"/>
                <c:pt idx="0">
                  <c:v>0.17307692307692307</c:v>
                </c:pt>
                <c:pt idx="1">
                  <c:v>0.125</c:v>
                </c:pt>
                <c:pt idx="2">
                  <c:v>9.668508287292818E-2</c:v>
                </c:pt>
                <c:pt idx="3">
                  <c:v>4.779411764705882E-2</c:v>
                </c:pt>
                <c:pt idx="4">
                  <c:v>8.4444444444444447E-2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74-44A3-A8E1-1C76CCF71B80}"/>
            </c:ext>
          </c:extLst>
        </c:ser>
        <c:ser>
          <c:idx val="7"/>
          <c:order val="5"/>
          <c:tx>
            <c:strRef>
              <c:f>'Kuinka opintojesi ohjaus. (16)'!$P$45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D7D7D7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74-44A3-A8E1-1C76CCF71B8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(16)'!$J$52:$J$56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(16)'!$P$52:$P$56</c:f>
              <c:numCache>
                <c:formatCode>0%</c:formatCode>
                <c:ptCount val="5"/>
                <c:pt idx="0">
                  <c:v>0.15384615384615385</c:v>
                </c:pt>
                <c:pt idx="1">
                  <c:v>4.807692307692308E-2</c:v>
                </c:pt>
                <c:pt idx="2">
                  <c:v>5.2486187845303865E-2</c:v>
                </c:pt>
                <c:pt idx="3">
                  <c:v>2.2058823529411766E-2</c:v>
                </c:pt>
                <c:pt idx="4">
                  <c:v>1.3333333333333334E-2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74-44A3-A8E1-1C76CCF71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20760208"/>
        <c:axId val="220764128"/>
      </c:barChart>
      <c:catAx>
        <c:axId val="220760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220764128"/>
        <c:crossesAt val="0"/>
        <c:auto val="1"/>
        <c:lblAlgn val="ctr"/>
        <c:lblOffset val="100"/>
        <c:noMultiLvlLbl val="0"/>
      </c:catAx>
      <c:valAx>
        <c:axId val="220764128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rgbClr val="000000">
                  <a:lumMod val="50000"/>
                  <a:lumOff val="50000"/>
                </a:srgb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crossAx val="220760208"/>
        <c:crosses val="autoZero"/>
        <c:crossBetween val="between"/>
        <c:majorUnit val="0.1"/>
        <c:minorUnit val="0.05"/>
      </c:valAx>
      <c:spPr>
        <a:ln w="9525">
          <a:solidFill>
            <a:srgbClr val="878787"/>
          </a:solidFill>
        </a:ln>
      </c:spPr>
    </c:plotArea>
    <c:legend>
      <c:legendPos val="b"/>
      <c:layout>
        <c:manualLayout>
          <c:xMode val="edge"/>
          <c:yMode val="edge"/>
          <c:x val="0.2392870692487746"/>
          <c:y val="0.8152783008962825"/>
          <c:w val="0.69856924369349371"/>
          <c:h val="0.1299853008329527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 dirty="0"/>
              <a:t>Vastaajan</a:t>
            </a:r>
            <a:r>
              <a:rPr lang="fi-FI" baseline="0" dirty="0"/>
              <a:t> sukupuoli </a:t>
            </a:r>
          </a:p>
          <a:p>
            <a:pPr>
              <a:defRPr sz="1600" b="0"/>
            </a:pPr>
            <a:r>
              <a:rPr lang="fi-FI" baseline="0" dirty="0"/>
              <a:t>(painottamaton otos)</a:t>
            </a:r>
            <a:endParaRPr lang="fi-FI" dirty="0"/>
          </a:p>
        </c:rich>
      </c:tx>
      <c:layout>
        <c:manualLayout>
          <c:xMode val="edge"/>
          <c:yMode val="edge"/>
          <c:x val="9.8053113577109025E-2"/>
          <c:y val="9.091612105534227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3211314475873548E-2"/>
          <c:y val="0.26531259756211006"/>
          <c:w val="0.65335569326712695"/>
          <c:h val="0.55091789305392025"/>
        </c:manualLayout>
      </c:layout>
      <c:pieChart>
        <c:varyColors val="0"/>
        <c:ser>
          <c:idx val="0"/>
          <c:order val="0"/>
          <c:spPr>
            <a:solidFill>
              <a:srgbClr val="C239CE">
                <a:alpha val="80000"/>
              </a:srgbClr>
            </a:solidFill>
            <a:ln w="12700"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spPr>
              <a:solidFill>
                <a:srgbClr val="FF66FF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7C43-4620-85A0-0EA51A18C4A6}"/>
              </c:ext>
            </c:extLst>
          </c:dPt>
          <c:dPt>
            <c:idx val="1"/>
            <c:bubble3D val="0"/>
            <c:spPr>
              <a:solidFill>
                <a:srgbClr val="B366B3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C43-4620-85A0-0EA51A18C4A6}"/>
              </c:ext>
            </c:extLst>
          </c:dPt>
          <c:dPt>
            <c:idx val="2"/>
            <c:bubble3D val="0"/>
            <c:spPr>
              <a:solidFill>
                <a:srgbClr val="B366B3">
                  <a:lumMod val="60000"/>
                  <a:lumOff val="4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7C43-4620-85A0-0EA51A18C4A6}"/>
              </c:ext>
            </c:extLst>
          </c:dPt>
          <c:dPt>
            <c:idx val="3"/>
            <c:bubble3D val="0"/>
            <c:spPr>
              <a:solidFill>
                <a:srgbClr val="B366B3">
                  <a:lumMod val="40000"/>
                  <a:lumOff val="6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7C43-4620-85A0-0EA51A18C4A6}"/>
              </c:ext>
            </c:extLst>
          </c:dPt>
          <c:dPt>
            <c:idx val="4"/>
            <c:bubble3D val="0"/>
            <c:spPr>
              <a:solidFill>
                <a:srgbClr val="B366B3">
                  <a:lumMod val="20000"/>
                  <a:lumOff val="8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7C43-4620-85A0-0EA51A18C4A6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43-4620-85A0-0EA51A18C4A6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43-4620-85A0-0EA51A18C4A6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43-4620-85A0-0EA51A18C4A6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C43-4620-85A0-0EA51A18C4A6}"/>
                </c:ext>
              </c:extLst>
            </c:dLbl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C43-4620-85A0-0EA51A18C4A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fi-FI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'Sukupuolesi. (2)'!$A$25:$A$27</c:f>
              <c:strCache>
                <c:ptCount val="3"/>
                <c:pt idx="0">
                  <c:v>Mies (n=295)</c:v>
                </c:pt>
                <c:pt idx="1">
                  <c:v>Nainen (n=730)</c:v>
                </c:pt>
                <c:pt idx="2">
                  <c:v>Muu/en halua kertoa (n=9)</c:v>
                </c:pt>
              </c:strCache>
            </c:strRef>
          </c:cat>
          <c:val>
            <c:numRef>
              <c:f>'Sukupuolesi. (2)'!$B$25:$B$27</c:f>
              <c:numCache>
                <c:formatCode>0%</c:formatCode>
                <c:ptCount val="3"/>
                <c:pt idx="0">
                  <c:v>0.2852998065764023</c:v>
                </c:pt>
                <c:pt idx="1">
                  <c:v>0.70599613152804641</c:v>
                </c:pt>
                <c:pt idx="2">
                  <c:v>8.7040618955512572E-3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43-4620-85A0-0EA51A18C4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675003602919021"/>
          <c:y val="0.73824797065287551"/>
          <c:w val="0.37992217694917918"/>
          <c:h val="0.24201678184289177"/>
        </c:manualLayout>
      </c:layout>
      <c:overlay val="0"/>
      <c:spPr>
        <a:noFill/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>
          <a:latin typeface="+mn-lt"/>
        </a:defRPr>
      </a:pPr>
      <a:endParaRPr lang="fi-FI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/>
              <a:t>Vastaajan</a:t>
            </a:r>
            <a:r>
              <a:rPr lang="fi-FI" baseline="0"/>
              <a:t> sukupuoli (painotettu otos)</a:t>
            </a:r>
            <a:endParaRPr lang="fi-FI"/>
          </a:p>
        </c:rich>
      </c:tx>
      <c:layout>
        <c:manualLayout>
          <c:xMode val="edge"/>
          <c:yMode val="edge"/>
          <c:x val="0.25825696073455956"/>
          <c:y val="2.91833376163647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4188034188034191E-2"/>
          <c:y val="0.26027028573211702"/>
          <c:w val="0.72645893622271573"/>
          <c:h val="0.63157303487658489"/>
        </c:manualLayout>
      </c:layout>
      <c:pieChart>
        <c:varyColors val="0"/>
        <c:ser>
          <c:idx val="0"/>
          <c:order val="0"/>
          <c:spPr>
            <a:solidFill>
              <a:srgbClr val="C239CE">
                <a:alpha val="80000"/>
              </a:srgbClr>
            </a:solidFill>
            <a:ln w="12700"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spPr>
              <a:solidFill>
                <a:srgbClr val="FF66FF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C0B-4414-BB16-A772B4BE349B}"/>
              </c:ext>
            </c:extLst>
          </c:dPt>
          <c:dPt>
            <c:idx val="1"/>
            <c:bubble3D val="0"/>
            <c:spPr>
              <a:solidFill>
                <a:srgbClr val="B366B3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C0B-4414-BB16-A772B4BE349B}"/>
              </c:ext>
            </c:extLst>
          </c:dPt>
          <c:dPt>
            <c:idx val="2"/>
            <c:bubble3D val="0"/>
            <c:spPr>
              <a:solidFill>
                <a:srgbClr val="B366B3">
                  <a:lumMod val="60000"/>
                  <a:lumOff val="4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C0B-4414-BB16-A772B4BE349B}"/>
              </c:ext>
            </c:extLst>
          </c:dPt>
          <c:dPt>
            <c:idx val="3"/>
            <c:bubble3D val="0"/>
            <c:spPr>
              <a:solidFill>
                <a:srgbClr val="B366B3">
                  <a:lumMod val="40000"/>
                  <a:lumOff val="6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3C0B-4414-BB16-A772B4BE349B}"/>
              </c:ext>
            </c:extLst>
          </c:dPt>
          <c:dPt>
            <c:idx val="4"/>
            <c:bubble3D val="0"/>
            <c:spPr>
              <a:solidFill>
                <a:srgbClr val="B366B3">
                  <a:lumMod val="20000"/>
                  <a:lumOff val="8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3C0B-4414-BB16-A772B4BE349B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0B-4414-BB16-A772B4BE349B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0B-4414-BB16-A772B4BE349B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0B-4414-BB16-A772B4BE349B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0B-4414-BB16-A772B4BE349B}"/>
                </c:ext>
              </c:extLst>
            </c:dLbl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C0B-4414-BB16-A772B4BE349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fi-FI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'Sukupuolesi. (2)'!$P$26:$P$27</c:f>
              <c:strCache>
                <c:ptCount val="2"/>
                <c:pt idx="0">
                  <c:v>Nainen</c:v>
                </c:pt>
                <c:pt idx="1">
                  <c:v>Mies</c:v>
                </c:pt>
              </c:strCache>
            </c:strRef>
          </c:cat>
          <c:val>
            <c:numRef>
              <c:f>'Sukupuolesi. (2)'!$R$26:$R$27</c:f>
              <c:numCache>
                <c:formatCode>0%</c:formatCode>
                <c:ptCount val="2"/>
                <c:pt idx="0">
                  <c:v>0.48729186779063866</c:v>
                </c:pt>
                <c:pt idx="1">
                  <c:v>0.5127081322093614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0B-4414-BB16-A772B4BE3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spPr>
        <a:noFill/>
      </c:spPr>
      <c:txPr>
        <a:bodyPr/>
        <a:lstStyle/>
        <a:p>
          <a:pPr rtl="0">
            <a:defRPr/>
          </a:pPr>
          <a:endParaRPr lang="fi-FI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>
          <a:latin typeface="+mn-lt"/>
        </a:defRPr>
      </a:pPr>
      <a:endParaRPr lang="fi-FI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 sz="1800" b="0" i="0" baseline="0" dirty="0">
                <a:effectLst/>
              </a:rPr>
              <a:t>Vastaajien ikä</a:t>
            </a:r>
            <a:endParaRPr lang="en-US" dirty="0">
              <a:effectLst/>
            </a:endParaRPr>
          </a:p>
          <a:p>
            <a:pPr>
              <a:defRPr sz="1600" b="0"/>
            </a:pPr>
            <a:r>
              <a:rPr lang="fi-FI" sz="1800" b="0" i="0" baseline="0" dirty="0">
                <a:effectLst/>
              </a:rPr>
              <a:t> (painotettu otos)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1716489969627894"/>
          <c:y val="0.11897644766428714"/>
        </c:manualLayout>
      </c:layout>
      <c:overlay val="0"/>
    </c:title>
    <c:autoTitleDeleted val="0"/>
    <c:plotArea>
      <c:layout/>
      <c:pieChart>
        <c:varyColors val="0"/>
        <c:ser>
          <c:idx val="0"/>
          <c:order val="0"/>
          <c:spPr>
            <a:solidFill>
              <a:srgbClr val="C239CE">
                <a:alpha val="80000"/>
              </a:srgbClr>
            </a:solidFill>
            <a:ln w="12700"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spPr>
              <a:solidFill>
                <a:srgbClr val="C239CE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3A7-404F-9392-58E7CA3C23BB}"/>
              </c:ext>
            </c:extLst>
          </c:dPt>
          <c:dPt>
            <c:idx val="1"/>
            <c:bubble3D val="0"/>
            <c:spPr>
              <a:solidFill>
                <a:srgbClr val="E1C2E1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3A7-404F-9392-58E7CA3C23BB}"/>
              </c:ext>
            </c:extLst>
          </c:dPt>
          <c:dPt>
            <c:idx val="2"/>
            <c:bubble3D val="0"/>
            <c:spPr>
              <a:solidFill>
                <a:srgbClr val="C239CE">
                  <a:lumMod val="60000"/>
                  <a:lumOff val="4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93A7-404F-9392-58E7CA3C23BB}"/>
              </c:ext>
            </c:extLst>
          </c:dPt>
          <c:dPt>
            <c:idx val="3"/>
            <c:bubble3D val="0"/>
            <c:spPr>
              <a:solidFill>
                <a:srgbClr val="B366B3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93A7-404F-9392-58E7CA3C23BB}"/>
              </c:ext>
            </c:extLst>
          </c:dPt>
          <c:dPt>
            <c:idx val="4"/>
            <c:bubble3D val="0"/>
            <c:spPr>
              <a:solidFill>
                <a:srgbClr val="B366B3">
                  <a:lumMod val="20000"/>
                  <a:lumOff val="8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93A7-404F-9392-58E7CA3C23BB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7-404F-9392-58E7CA3C23BB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7-404F-9392-58E7CA3C23BB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7-404F-9392-58E7CA3C23BB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A7-404F-9392-58E7CA3C23BB}"/>
                </c:ext>
              </c:extLst>
            </c:dLbl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A7-404F-9392-58E7CA3C23B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fi-FI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Sheet1!$J$21:$J$24</c:f>
              <c:strCache>
                <c:ptCount val="4"/>
                <c:pt idx="0">
                  <c:v>18-23-vuotiaat miehet </c:v>
                </c:pt>
                <c:pt idx="1">
                  <c:v>18-23-vuotiaat naiset</c:v>
                </c:pt>
                <c:pt idx="2">
                  <c:v>24-29-vuotiaat miehet </c:v>
                </c:pt>
                <c:pt idx="3">
                  <c:v>24-29-vuotiaat naiset</c:v>
                </c:pt>
              </c:strCache>
            </c:strRef>
          </c:cat>
          <c:val>
            <c:numRef>
              <c:f>Sheet1!$L$21:$L$24</c:f>
              <c:numCache>
                <c:formatCode>0%</c:formatCode>
                <c:ptCount val="4"/>
                <c:pt idx="0">
                  <c:v>0.24535839047742269</c:v>
                </c:pt>
                <c:pt idx="1">
                  <c:v>0.23392915791673716</c:v>
                </c:pt>
                <c:pt idx="2">
                  <c:v>0.26734974173193865</c:v>
                </c:pt>
                <c:pt idx="3">
                  <c:v>0.25336270987390147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3A7-404F-9392-58E7CA3C2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spPr>
        <a:noFill/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>
          <a:latin typeface="+mn-lt"/>
        </a:defRPr>
      </a:pPr>
      <a:endParaRPr lang="fi-FI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 sz="1800" b="0" i="0" baseline="0" dirty="0">
                <a:effectLst/>
              </a:rPr>
              <a:t>Vastaajien ikä</a:t>
            </a:r>
            <a:endParaRPr lang="en-US" dirty="0">
              <a:effectLst/>
            </a:endParaRPr>
          </a:p>
          <a:p>
            <a:pPr>
              <a:defRPr sz="1600" b="0"/>
            </a:pPr>
            <a:r>
              <a:rPr lang="fi-FI" sz="1800" b="0" i="0" baseline="0" dirty="0">
                <a:effectLst/>
              </a:rPr>
              <a:t> (painottamaton otos)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12750668377861307"/>
          <c:y val="0.11897644766428714"/>
        </c:manualLayout>
      </c:layout>
      <c:overlay val="0"/>
    </c:title>
    <c:autoTitleDeleted val="0"/>
    <c:plotArea>
      <c:layout/>
      <c:pieChart>
        <c:varyColors val="0"/>
        <c:ser>
          <c:idx val="0"/>
          <c:order val="0"/>
          <c:spPr>
            <a:solidFill>
              <a:srgbClr val="C239CE">
                <a:alpha val="80000"/>
              </a:srgbClr>
            </a:solidFill>
            <a:ln w="12700"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spPr>
              <a:solidFill>
                <a:srgbClr val="C239CE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398-4B58-B061-371C3F79E2A3}"/>
              </c:ext>
            </c:extLst>
          </c:dPt>
          <c:dPt>
            <c:idx val="1"/>
            <c:bubble3D val="0"/>
            <c:spPr>
              <a:solidFill>
                <a:srgbClr val="E1C2E1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398-4B58-B061-371C3F79E2A3}"/>
              </c:ext>
            </c:extLst>
          </c:dPt>
          <c:dPt>
            <c:idx val="2"/>
            <c:bubble3D val="0"/>
            <c:spPr>
              <a:solidFill>
                <a:srgbClr val="C239CE">
                  <a:lumMod val="60000"/>
                  <a:lumOff val="4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9398-4B58-B061-371C3F79E2A3}"/>
              </c:ext>
            </c:extLst>
          </c:dPt>
          <c:dPt>
            <c:idx val="3"/>
            <c:bubble3D val="0"/>
            <c:spPr>
              <a:solidFill>
                <a:srgbClr val="B366B3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9398-4B58-B061-371C3F79E2A3}"/>
              </c:ext>
            </c:extLst>
          </c:dPt>
          <c:dPt>
            <c:idx val="4"/>
            <c:bubble3D val="0"/>
            <c:spPr>
              <a:solidFill>
                <a:srgbClr val="B366B3">
                  <a:lumMod val="20000"/>
                  <a:lumOff val="8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9398-4B58-B061-371C3F79E2A3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98-4B58-B061-371C3F79E2A3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98-4B58-B061-371C3F79E2A3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98-4B58-B061-371C3F79E2A3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98-4B58-B061-371C3F79E2A3}"/>
                </c:ext>
              </c:extLst>
            </c:dLbl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98-4B58-B061-371C3F79E2A3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fi-FI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Sheet1!$M$21:$M$24</c:f>
              <c:strCache>
                <c:ptCount val="4"/>
                <c:pt idx="0">
                  <c:v>18-23-vuotiaat miehet </c:v>
                </c:pt>
                <c:pt idx="1">
                  <c:v>18-23-vuotiaat naiset</c:v>
                </c:pt>
                <c:pt idx="2">
                  <c:v>24-29-vuotiaat miehet </c:v>
                </c:pt>
                <c:pt idx="3">
                  <c:v>24-29-vuotiaat naiset</c:v>
                </c:pt>
              </c:strCache>
            </c:strRef>
          </c:cat>
          <c:val>
            <c:numRef>
              <c:f>Sheet1!$O$21:$O$24</c:f>
              <c:numCache>
                <c:formatCode>0%</c:formatCode>
                <c:ptCount val="4"/>
                <c:pt idx="0">
                  <c:v>7.0243902439024397E-2</c:v>
                </c:pt>
                <c:pt idx="1">
                  <c:v>0.21170731707317073</c:v>
                </c:pt>
                <c:pt idx="2">
                  <c:v>0.2175609756097561</c:v>
                </c:pt>
                <c:pt idx="3">
                  <c:v>0.50048780487804878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398-4B58-B061-371C3F79E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spPr>
        <a:noFill/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>
          <a:latin typeface="+mn-lt"/>
        </a:defRPr>
      </a:pPr>
      <a:endParaRPr lang="fi-FI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/>
              <a:t>Vastaajan ammattiasema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30464523534701965"/>
          <c:y val="0.12476161116887595"/>
          <c:w val="0.63479597285227896"/>
          <c:h val="0.714120665241994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'Mikä on ammattiasemasi. (3)'!$B$17</c:f>
              <c:strCache>
                <c:ptCount val="1"/>
                <c:pt idx="0">
                  <c:v>Kaikki vastaajat (n=1036)</c:v>
                </c:pt>
              </c:strCache>
            </c:strRef>
          </c:tx>
          <c:spPr>
            <a:solidFill>
              <a:srgbClr val="800080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'Mikä on ammattiasemasi. (3)'!$A$30:$A$38</c:f>
              <c:strCache>
                <c:ptCount val="9"/>
                <c:pt idx="0">
                  <c:v>Työntekijä (n=446)</c:v>
                </c:pt>
                <c:pt idx="1">
                  <c:v>Alempi toimihenkilö (n=84)</c:v>
                </c:pt>
                <c:pt idx="2">
                  <c:v>Ylempi toimihenkilö (n=39)</c:v>
                </c:pt>
                <c:pt idx="3">
                  <c:v>Yksityinen ammatinharjoittaja (n=3)</c:v>
                </c:pt>
                <c:pt idx="4">
                  <c:v>Yrittäjä (n=15)</c:v>
                </c:pt>
                <c:pt idx="5">
                  <c:v>Työtön (n=112)</c:v>
                </c:pt>
                <c:pt idx="6">
                  <c:v>Eläkeläinen (n=7)</c:v>
                </c:pt>
                <c:pt idx="7">
                  <c:v>Opiskelija (n=300)</c:v>
                </c:pt>
                <c:pt idx="8">
                  <c:v>Muu (n=30)</c:v>
                </c:pt>
              </c:strCache>
            </c:strRef>
          </c:cat>
          <c:val>
            <c:numRef>
              <c:f>'Mikä on ammattiasemasi. (3)'!$B$30:$B$38</c:f>
              <c:numCache>
                <c:formatCode>0%</c:formatCode>
                <c:ptCount val="9"/>
                <c:pt idx="0">
                  <c:v>0.43050193050193047</c:v>
                </c:pt>
                <c:pt idx="1">
                  <c:v>8.1081081081081086E-2</c:v>
                </c:pt>
                <c:pt idx="2">
                  <c:v>3.7644787644787646E-2</c:v>
                </c:pt>
                <c:pt idx="3">
                  <c:v>2.8957528957528956E-3</c:v>
                </c:pt>
                <c:pt idx="4">
                  <c:v>1.4478764478764479E-2</c:v>
                </c:pt>
                <c:pt idx="5">
                  <c:v>0.10810810810810811</c:v>
                </c:pt>
                <c:pt idx="6">
                  <c:v>6.7567567567567571E-3</c:v>
                </c:pt>
                <c:pt idx="7">
                  <c:v>0.28957528957528955</c:v>
                </c:pt>
                <c:pt idx="8">
                  <c:v>2.8957528957528959E-2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40-461B-A6ED-56359C94B5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21756088"/>
        <c:axId val="221754520"/>
      </c:barChart>
      <c:catAx>
        <c:axId val="2217560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221754520"/>
        <c:crossesAt val="0"/>
        <c:auto val="1"/>
        <c:lblAlgn val="ctr"/>
        <c:lblOffset val="100"/>
        <c:noMultiLvlLbl val="0"/>
      </c:catAx>
      <c:valAx>
        <c:axId val="221754520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0"/>
        <c:majorTickMark val="none"/>
        <c:minorTickMark val="none"/>
        <c:tickLblPos val="high"/>
        <c:spPr>
          <a:ln w="6350">
            <a:noFill/>
          </a:ln>
        </c:spPr>
        <c:crossAx val="221756088"/>
        <c:crosses val="autoZero"/>
        <c:crossBetween val="between"/>
        <c:majorUnit val="0.1"/>
        <c:minorUnit val="0.05"/>
      </c:valAx>
      <c:spPr>
        <a:ln w="9525">
          <a:solidFill>
            <a:schemeClr val="tx1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/>
              <a:t>Opiskelupaikka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3799178940510116"/>
          <c:y val="0.14334157135467557"/>
          <c:w val="0.70144941879419742"/>
          <c:h val="0.62918370439262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'Missä opiskelet. (4)'!$A$32</c:f>
              <c:strCache>
                <c:ptCount val="1"/>
                <c:pt idx="0">
                  <c:v>Opiskelijat (n=300)</c:v>
                </c:pt>
              </c:strCache>
            </c:strRef>
          </c:tx>
          <c:spPr>
            <a:solidFill>
              <a:srgbClr val="800080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'Missä opiskelet. (4)'!$A$26:$A$30</c:f>
              <c:strCache>
                <c:ptCount val="5"/>
                <c:pt idx="0">
                  <c:v>Lukiossa (n=5)</c:v>
                </c:pt>
                <c:pt idx="1">
                  <c:v>Ammatillisessa oppilaitoksessa (n=45)</c:v>
                </c:pt>
                <c:pt idx="2">
                  <c:v>Ammattikorkeakoulussa (n=104)</c:v>
                </c:pt>
                <c:pt idx="3">
                  <c:v>Yliopistossa tai tiedekorkeakoulussa (n=140)</c:v>
                </c:pt>
                <c:pt idx="4">
                  <c:v>Muu (n=6)</c:v>
                </c:pt>
              </c:strCache>
            </c:strRef>
          </c:cat>
          <c:val>
            <c:numRef>
              <c:f>'Missä opiskelet. (4)'!$B$26:$B$30</c:f>
              <c:numCache>
                <c:formatCode>0%</c:formatCode>
                <c:ptCount val="5"/>
                <c:pt idx="0">
                  <c:v>1.6666666666666666E-2</c:v>
                </c:pt>
                <c:pt idx="1">
                  <c:v>0.15</c:v>
                </c:pt>
                <c:pt idx="2">
                  <c:v>0.34666666666666668</c:v>
                </c:pt>
                <c:pt idx="3">
                  <c:v>0.46666666666666667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F3-4113-ADE4-A2BBFEB2D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21754128"/>
        <c:axId val="221749816"/>
      </c:barChart>
      <c:catAx>
        <c:axId val="221754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221749816"/>
        <c:crossesAt val="0"/>
        <c:auto val="1"/>
        <c:lblAlgn val="ctr"/>
        <c:lblOffset val="100"/>
        <c:noMultiLvlLbl val="0"/>
      </c:catAx>
      <c:valAx>
        <c:axId val="221749816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0"/>
        <c:majorTickMark val="none"/>
        <c:minorTickMark val="none"/>
        <c:tickLblPos val="high"/>
        <c:spPr>
          <a:ln w="6350">
            <a:noFill/>
          </a:ln>
        </c:spPr>
        <c:crossAx val="221754128"/>
        <c:crosses val="autoZero"/>
        <c:crossBetween val="between"/>
        <c:majorUnit val="0.1"/>
        <c:minorUnit val="0.05"/>
      </c:valAx>
      <c:spPr>
        <a:ln w="9525">
          <a:solidFill>
            <a:schemeClr val="tx1"/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fi-FI"/>
              <a:t>Koulutustaustasi / Korkein suorittamasi tutkinto?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3799178940510116"/>
          <c:y val="0.13537873127504715"/>
          <c:w val="0.70144941879419742"/>
          <c:h val="0.637146544472252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'Koulutustaustasi . Korkein  (6)'!$B$27</c:f>
              <c:strCache>
                <c:ptCount val="1"/>
                <c:pt idx="0">
                  <c:v>Kaikki vastaajat pl. opiskelijat (n=736)</c:v>
                </c:pt>
              </c:strCache>
            </c:strRef>
          </c:tx>
          <c:spPr>
            <a:solidFill>
              <a:srgbClr val="800080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'Koulutustaustasi . Korkein  (6)'!$A$28:$A$34</c:f>
              <c:strCache>
                <c:ptCount val="7"/>
                <c:pt idx="0">
                  <c:v>Ei tutkintoa (n=7)</c:v>
                </c:pt>
                <c:pt idx="1">
                  <c:v>Perusaste (n=47)</c:v>
                </c:pt>
                <c:pt idx="2">
                  <c:v>Ylioppilas (n=100)</c:v>
                </c:pt>
                <c:pt idx="3">
                  <c:v>Ammatillinen koulutus (n=309)</c:v>
                </c:pt>
                <c:pt idx="4">
                  <c:v>Opistotutkinto (n=14)</c:v>
                </c:pt>
                <c:pt idx="5">
                  <c:v>Ammattikorkeakoulu (n=169)</c:v>
                </c:pt>
                <c:pt idx="6">
                  <c:v>Yliopisto tai tiedekorkeakoulu (n=90)</c:v>
                </c:pt>
              </c:strCache>
            </c:strRef>
          </c:cat>
          <c:val>
            <c:numRef>
              <c:f>'Koulutustaustasi . Korkein  (6)'!$B$28:$B$34</c:f>
              <c:numCache>
                <c:formatCode>0%</c:formatCode>
                <c:ptCount val="7"/>
                <c:pt idx="0">
                  <c:v>9.5108695652173919E-3</c:v>
                </c:pt>
                <c:pt idx="1">
                  <c:v>6.3858695652173919E-2</c:v>
                </c:pt>
                <c:pt idx="2">
                  <c:v>0.1358695652173913</c:v>
                </c:pt>
                <c:pt idx="3">
                  <c:v>0.41983695652173914</c:v>
                </c:pt>
                <c:pt idx="4">
                  <c:v>1.9021739130434784E-2</c:v>
                </c:pt>
                <c:pt idx="5">
                  <c:v>0.2296195652173913</c:v>
                </c:pt>
                <c:pt idx="6">
                  <c:v>0.12228260869565218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16-490F-9ED2-73A84F3230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21755696"/>
        <c:axId val="221751384"/>
      </c:barChart>
      <c:catAx>
        <c:axId val="2217556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221751384"/>
        <c:crossesAt val="0"/>
        <c:auto val="1"/>
        <c:lblAlgn val="ctr"/>
        <c:lblOffset val="100"/>
        <c:noMultiLvlLbl val="0"/>
      </c:catAx>
      <c:valAx>
        <c:axId val="221751384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chemeClr val="tx1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0"/>
        <c:majorTickMark val="none"/>
        <c:minorTickMark val="none"/>
        <c:tickLblPos val="high"/>
        <c:spPr>
          <a:ln w="6350">
            <a:noFill/>
          </a:ln>
        </c:spPr>
        <c:crossAx val="221755696"/>
        <c:crosses val="autoZero"/>
        <c:crossBetween val="between"/>
        <c:majorUnit val="0.1"/>
        <c:minorUnit val="0.05"/>
      </c:valAx>
      <c:spPr>
        <a:ln w="9525"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0.3444782293525831"/>
          <c:y val="0.88564588351472651"/>
          <c:w val="0.31104341633524257"/>
          <c:h val="4.7997115821703441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600" b="0"/>
            </a:pPr>
            <a:r>
              <a:rPr lang="fi-FI"/>
              <a:t>Millä opintoasteilla muistat saaneesi opinto-ohjausta? Valitse kaikki sopivat vaihtoehdot.</a:t>
            </a:r>
          </a:p>
        </c:rich>
      </c:tx>
      <c:layout>
        <c:manualLayout>
          <c:xMode val="edge"/>
          <c:yMode val="edge"/>
          <c:x val="0.14172579442122904"/>
          <c:y val="2.140520092586303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6291155475487167E-2"/>
          <c:y val="0.16192147856517941"/>
          <c:w val="0.84315005642666763"/>
          <c:h val="0.552273746140060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'Millä opintoasteilla muist (15)'!$A$30</c:f>
              <c:strCache>
                <c:ptCount val="1"/>
                <c:pt idx="0">
                  <c:v>Peruskoulu</c:v>
                </c:pt>
              </c:strCache>
            </c:strRef>
          </c:tx>
          <c:spPr>
            <a:solidFill>
              <a:srgbClr val="800080">
                <a:lumMod val="40000"/>
                <a:lumOff val="60000"/>
              </a:srgbClr>
            </a:solidFill>
            <a:ln w="9525">
              <a:solidFill>
                <a:srgbClr val="4A164E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900"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'Millä opintoasteilla muist (15)'!$C$29:$F$29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'Millä opintoasteilla muist (15)'!$C$30:$F$30</c:f>
              <c:numCache>
                <c:formatCode>###%</c:formatCode>
                <c:ptCount val="4"/>
                <c:pt idx="0">
                  <c:v>0.85000002384185791</c:v>
                </c:pt>
                <c:pt idx="1">
                  <c:v>0.80000001192092896</c:v>
                </c:pt>
                <c:pt idx="2">
                  <c:v>0.87000000476837158</c:v>
                </c:pt>
                <c:pt idx="3">
                  <c:v>0.81000000238418579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2E-44F4-8139-07932D12091E}"/>
            </c:ext>
          </c:extLst>
        </c:ser>
        <c:ser>
          <c:idx val="1"/>
          <c:order val="1"/>
          <c:tx>
            <c:strRef>
              <c:f>'Millä opintoasteilla muist (15)'!$A$31</c:f>
              <c:strCache>
                <c:ptCount val="1"/>
                <c:pt idx="0">
                  <c:v>Lukio</c:v>
                </c:pt>
              </c:strCache>
            </c:strRef>
          </c:tx>
          <c:spPr>
            <a:solidFill>
              <a:srgbClr val="0057A5">
                <a:lumMod val="40000"/>
                <a:lumOff val="60000"/>
              </a:srgbClr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(15)'!$C$29:$F$29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'Millä opintoasteilla muist (15)'!$C$31:$F$31</c:f>
              <c:numCache>
                <c:formatCode>###%</c:formatCode>
                <c:ptCount val="4"/>
                <c:pt idx="0">
                  <c:v>0.5899999737739563</c:v>
                </c:pt>
                <c:pt idx="1">
                  <c:v>0.43999999761581421</c:v>
                </c:pt>
                <c:pt idx="2">
                  <c:v>0.60000002384185791</c:v>
                </c:pt>
                <c:pt idx="3">
                  <c:v>0.51999998092651367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2E-44F4-8139-07932D12091E}"/>
            </c:ext>
          </c:extLst>
        </c:ser>
        <c:ser>
          <c:idx val="2"/>
          <c:order val="2"/>
          <c:tx>
            <c:strRef>
              <c:f>'Millä opintoasteilla muist (15)'!$A$32</c:f>
              <c:strCache>
                <c:ptCount val="1"/>
                <c:pt idx="0">
                  <c:v>Ammattikoulu</c:v>
                </c:pt>
              </c:strCache>
            </c:strRef>
          </c:tx>
          <c:spPr>
            <a:solidFill>
              <a:srgbClr val="F3297B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(15)'!$C$29:$F$29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'Millä opintoasteilla muist (15)'!$C$32:$F$32</c:f>
              <c:numCache>
                <c:formatCode>###%</c:formatCode>
                <c:ptCount val="4"/>
                <c:pt idx="0">
                  <c:v>0.31000000238418579</c:v>
                </c:pt>
                <c:pt idx="1">
                  <c:v>0.40000000596046448</c:v>
                </c:pt>
                <c:pt idx="2">
                  <c:v>0.31999999284744263</c:v>
                </c:pt>
                <c:pt idx="3">
                  <c:v>0.34000000357627869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2E-44F4-8139-07932D12091E}"/>
            </c:ext>
          </c:extLst>
        </c:ser>
        <c:ser>
          <c:idx val="3"/>
          <c:order val="3"/>
          <c:tx>
            <c:strRef>
              <c:f>'Millä opintoasteilla muist (15)'!$A$33</c:f>
              <c:strCache>
                <c:ptCount val="1"/>
                <c:pt idx="0">
                  <c:v>Ammattikorkeakoulu</c:v>
                </c:pt>
              </c:strCache>
            </c:strRef>
          </c:tx>
          <c:spPr>
            <a:solidFill>
              <a:srgbClr val="198B97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(15)'!$C$29:$F$29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'Millä opintoasteilla muist (15)'!$C$33:$F$33</c:f>
              <c:numCache>
                <c:formatCode>###%</c:formatCode>
                <c:ptCount val="4"/>
                <c:pt idx="0">
                  <c:v>0.18000000715255737</c:v>
                </c:pt>
                <c:pt idx="1">
                  <c:v>0.18999999761581421</c:v>
                </c:pt>
                <c:pt idx="2">
                  <c:v>0.18000000715255737</c:v>
                </c:pt>
                <c:pt idx="3">
                  <c:v>0.18000000715255737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2E-44F4-8139-07932D12091E}"/>
            </c:ext>
          </c:extLst>
        </c:ser>
        <c:ser>
          <c:idx val="4"/>
          <c:order val="4"/>
          <c:tx>
            <c:strRef>
              <c:f>'Millä opintoasteilla muist (15)'!$A$34</c:f>
              <c:strCache>
                <c:ptCount val="1"/>
                <c:pt idx="0">
                  <c:v>Yliopisto tai korkeakoulu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(15)'!$C$29:$F$29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'Millä opintoasteilla muist (15)'!$C$34:$F$34</c:f>
              <c:numCache>
                <c:formatCode>###%</c:formatCode>
                <c:ptCount val="4"/>
                <c:pt idx="0">
                  <c:v>0.10999999940395355</c:v>
                </c:pt>
                <c:pt idx="1">
                  <c:v>9.0000003576278687E-2</c:v>
                </c:pt>
                <c:pt idx="2">
                  <c:v>0.10999999940395355</c:v>
                </c:pt>
                <c:pt idx="3">
                  <c:v>0.10999999940395355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2E-44F4-8139-07932D12091E}"/>
            </c:ext>
          </c:extLst>
        </c:ser>
        <c:ser>
          <c:idx val="5"/>
          <c:order val="5"/>
          <c:tx>
            <c:strRef>
              <c:f>'Millä opintoasteilla muist (15)'!$A$35</c:f>
              <c:strCache>
                <c:ptCount val="1"/>
                <c:pt idx="0">
                  <c:v>Muu, mikä?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(15)'!$C$29:$F$29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'Millä opintoasteilla muist (15)'!$C$35:$F$35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2E-44F4-8139-07932D120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20539360"/>
        <c:axId val="220537008"/>
        <c:extLst/>
      </c:barChart>
      <c:catAx>
        <c:axId val="22053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220537008"/>
        <c:crossesAt val="0"/>
        <c:auto val="1"/>
        <c:lblAlgn val="ctr"/>
        <c:lblOffset val="100"/>
        <c:noMultiLvlLbl val="0"/>
      </c:catAx>
      <c:valAx>
        <c:axId val="220537008"/>
        <c:scaling>
          <c:orientation val="minMax"/>
          <c:max val="1"/>
          <c:min val="0"/>
        </c:scaling>
        <c:delete val="0"/>
        <c:axPos val="l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###%" sourceLinked="1"/>
        <c:majorTickMark val="none"/>
        <c:minorTickMark val="none"/>
        <c:tickLblPos val="low"/>
        <c:spPr>
          <a:ln w="6350">
            <a:noFill/>
          </a:ln>
        </c:spPr>
        <c:crossAx val="220539360"/>
        <c:crosses val="autoZero"/>
        <c:crossBetween val="between"/>
        <c:majorUnit val="0.2"/>
        <c:minorUnit val="0.1"/>
      </c:valAx>
      <c:spPr>
        <a:ln w="9525">
          <a:solidFill>
            <a:sysClr val="windowText" lastClr="000000"/>
          </a:solidFill>
        </a:ln>
      </c:spPr>
    </c:plotArea>
    <c:legend>
      <c:legendPos val="b"/>
      <c:layout>
        <c:manualLayout>
          <c:xMode val="edge"/>
          <c:yMode val="edge"/>
          <c:x val="1.394551104840709E-2"/>
          <c:y val="0.77476508789875587"/>
          <c:w val="0.96242359535566524"/>
          <c:h val="0.2252349121012441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600" b="0"/>
            </a:pPr>
            <a:r>
              <a:rPr lang="fi-FI"/>
              <a:t>Millä opintoasteilla muistat saaneesi opinto-ohjausta? Valitse kaikki sopivat vaihtoehdot.</a:t>
            </a:r>
          </a:p>
        </c:rich>
      </c:tx>
      <c:layout>
        <c:manualLayout>
          <c:xMode val="edge"/>
          <c:yMode val="edge"/>
          <c:x val="0.17408352658534768"/>
          <c:y val="2.671376097894863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9357963482197287E-2"/>
          <c:y val="0.16192147856517941"/>
          <c:w val="0.92734032418119394"/>
          <c:h val="0.501842345235546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'Millä opintoasteilla muist (15)'!$A$30</c:f>
              <c:strCache>
                <c:ptCount val="1"/>
                <c:pt idx="0">
                  <c:v>Peruskoulu</c:v>
                </c:pt>
              </c:strCache>
            </c:strRef>
          </c:tx>
          <c:spPr>
            <a:solidFill>
              <a:srgbClr val="800080">
                <a:lumMod val="40000"/>
                <a:lumOff val="60000"/>
              </a:srgbClr>
            </a:solidFill>
            <a:ln w="9525">
              <a:solidFill>
                <a:srgbClr val="4A164E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900"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'Millä opintoasteilla muist (15)'!$H$29:$L$29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'Millä opintoasteilla muist (15)'!$H$30:$L$30</c:f>
              <c:numCache>
                <c:formatCode>###%</c:formatCode>
                <c:ptCount val="5"/>
                <c:pt idx="0">
                  <c:v>0.95999997854232788</c:v>
                </c:pt>
                <c:pt idx="1">
                  <c:v>0.8399999737739563</c:v>
                </c:pt>
                <c:pt idx="2">
                  <c:v>0.8399999737739563</c:v>
                </c:pt>
                <c:pt idx="3">
                  <c:v>0.81000000238418579</c:v>
                </c:pt>
                <c:pt idx="4">
                  <c:v>0.81000000238418579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31-4838-80C3-B766BD0870BB}"/>
            </c:ext>
          </c:extLst>
        </c:ser>
        <c:ser>
          <c:idx val="1"/>
          <c:order val="1"/>
          <c:tx>
            <c:strRef>
              <c:f>'Millä opintoasteilla muist (15)'!$A$31</c:f>
              <c:strCache>
                <c:ptCount val="1"/>
                <c:pt idx="0">
                  <c:v>Lukio</c:v>
                </c:pt>
              </c:strCache>
            </c:strRef>
          </c:tx>
          <c:spPr>
            <a:solidFill>
              <a:srgbClr val="0057A5">
                <a:lumMod val="40000"/>
                <a:lumOff val="60000"/>
              </a:srgbClr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(15)'!$H$29:$L$29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'Millä opintoasteilla muist (15)'!$H$31:$L$31</c:f>
              <c:numCache>
                <c:formatCode>###%</c:formatCode>
                <c:ptCount val="5"/>
                <c:pt idx="0">
                  <c:v>7.9999998211860657E-2</c:v>
                </c:pt>
                <c:pt idx="1">
                  <c:v>0.93000000715255737</c:v>
                </c:pt>
                <c:pt idx="2">
                  <c:v>0.20999999344348907</c:v>
                </c:pt>
                <c:pt idx="3">
                  <c:v>0.67000001668930054</c:v>
                </c:pt>
                <c:pt idx="4">
                  <c:v>0.88999998569488525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31-4838-80C3-B766BD0870BB}"/>
            </c:ext>
          </c:extLst>
        </c:ser>
        <c:ser>
          <c:idx val="2"/>
          <c:order val="2"/>
          <c:tx>
            <c:strRef>
              <c:f>'Millä opintoasteilla muist (15)'!$A$32</c:f>
              <c:strCache>
                <c:ptCount val="1"/>
                <c:pt idx="0">
                  <c:v>Ammattikoulu</c:v>
                </c:pt>
              </c:strCache>
            </c:strRef>
          </c:tx>
          <c:spPr>
            <a:solidFill>
              <a:srgbClr val="F3297B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(15)'!$H$29:$L$29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'Millä opintoasteilla muist (15)'!$H$32:$L$32</c:f>
              <c:numCache>
                <c:formatCode>###%</c:formatCode>
                <c:ptCount val="5"/>
                <c:pt idx="0">
                  <c:v>0.46000000834465027</c:v>
                </c:pt>
                <c:pt idx="1">
                  <c:v>0.14000000059604645</c:v>
                </c:pt>
                <c:pt idx="2">
                  <c:v>0.60000002384185791</c:v>
                </c:pt>
                <c:pt idx="3">
                  <c:v>0.25999999046325684</c:v>
                </c:pt>
                <c:pt idx="4">
                  <c:v>5.000000074505806E-2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1-4838-80C3-B766BD0870BB}"/>
            </c:ext>
          </c:extLst>
        </c:ser>
        <c:ser>
          <c:idx val="3"/>
          <c:order val="3"/>
          <c:tx>
            <c:strRef>
              <c:f>'Millä opintoasteilla muist (15)'!$A$33</c:f>
              <c:strCache>
                <c:ptCount val="1"/>
                <c:pt idx="0">
                  <c:v>Ammattikorkeakoulu</c:v>
                </c:pt>
              </c:strCache>
            </c:strRef>
          </c:tx>
          <c:spPr>
            <a:solidFill>
              <a:srgbClr val="198B97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(15)'!$H$29:$L$29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'Millä opintoasteilla muist (15)'!$H$33:$L$33</c:f>
              <c:numCache>
                <c:formatCode>###%</c:formatCode>
                <c:ptCount val="5"/>
                <c:pt idx="0" formatCode="0%">
                  <c:v>0</c:v>
                </c:pt>
                <c:pt idx="1">
                  <c:v>7.9999998211860657E-2</c:v>
                </c:pt>
                <c:pt idx="2">
                  <c:v>1.9999999552965164E-2</c:v>
                </c:pt>
                <c:pt idx="3">
                  <c:v>0.56999999284744263</c:v>
                </c:pt>
                <c:pt idx="4">
                  <c:v>5.9999998658895493E-2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31-4838-80C3-B766BD0870BB}"/>
            </c:ext>
          </c:extLst>
        </c:ser>
        <c:ser>
          <c:idx val="4"/>
          <c:order val="4"/>
          <c:tx>
            <c:strRef>
              <c:f>'Millä opintoasteilla muist (15)'!$A$34</c:f>
              <c:strCache>
                <c:ptCount val="1"/>
                <c:pt idx="0">
                  <c:v>Yliopisto tai korkeakoulu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(15)'!$H$29:$L$29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'Millä opintoasteilla muist (15)'!$H$34:$L$34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###%">
                  <c:v>9.9999997764825821E-3</c:v>
                </c:pt>
                <c:pt idx="4" formatCode="###%">
                  <c:v>0.4699999988079071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31-4838-80C3-B766BD0870BB}"/>
            </c:ext>
          </c:extLst>
        </c:ser>
        <c:ser>
          <c:idx val="5"/>
          <c:order val="5"/>
          <c:tx>
            <c:strRef>
              <c:f>'Millä opintoasteilla muist (15)'!$A$35</c:f>
              <c:strCache>
                <c:ptCount val="1"/>
                <c:pt idx="0">
                  <c:v>Muu, mikä?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'Millä opintoasteilla muist (15)'!$H$29:$L$29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'Millä opintoasteilla muist (15)'!$H$35:$L$35</c:f>
              <c:numCache>
                <c:formatCode>###%</c:formatCode>
                <c:ptCount val="5"/>
                <c:pt idx="0" formatCode="0%">
                  <c:v>0</c:v>
                </c:pt>
                <c:pt idx="1">
                  <c:v>9.9999997764825821E-3</c:v>
                </c:pt>
                <c:pt idx="2">
                  <c:v>9.9999997764825821E-3</c:v>
                </c:pt>
                <c:pt idx="3" formatCode="0%">
                  <c:v>0</c:v>
                </c:pt>
                <c:pt idx="4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31-4838-80C3-B766BD087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20543280"/>
        <c:axId val="220538576"/>
        <c:extLst/>
      </c:barChart>
      <c:catAx>
        <c:axId val="22054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000"/>
            </a:pPr>
            <a:endParaRPr lang="fi-FI"/>
          </a:p>
        </c:txPr>
        <c:crossAx val="220538576"/>
        <c:crossesAt val="0"/>
        <c:auto val="1"/>
        <c:lblAlgn val="ctr"/>
        <c:lblOffset val="100"/>
        <c:noMultiLvlLbl val="0"/>
      </c:catAx>
      <c:valAx>
        <c:axId val="220538576"/>
        <c:scaling>
          <c:orientation val="minMax"/>
          <c:max val="1"/>
          <c:min val="0"/>
        </c:scaling>
        <c:delete val="0"/>
        <c:axPos val="l"/>
        <c:majorGridlines>
          <c:spPr>
            <a:ln w="9525">
              <a:solidFill>
                <a:sysClr val="windowText" lastClr="000000"/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###%" sourceLinked="1"/>
        <c:majorTickMark val="none"/>
        <c:minorTickMark val="none"/>
        <c:tickLblPos val="low"/>
        <c:spPr>
          <a:ln w="6350">
            <a:noFill/>
          </a:ln>
        </c:spPr>
        <c:crossAx val="220543280"/>
        <c:crosses val="autoZero"/>
        <c:crossBetween val="between"/>
        <c:majorUnit val="0.2"/>
        <c:minorUnit val="0.1"/>
      </c:valAx>
      <c:spPr>
        <a:ln w="9525">
          <a:solidFill>
            <a:sysClr val="windowText" lastClr="000000"/>
          </a:solidFill>
        </a:ln>
      </c:spPr>
    </c:plotArea>
    <c:legend>
      <c:legendPos val="b"/>
      <c:layout>
        <c:manualLayout>
          <c:xMode val="edge"/>
          <c:yMode val="edge"/>
          <c:x val="5.3544215072495851E-3"/>
          <c:y val="0.78803651202524705"/>
          <c:w val="0.96242359535566524"/>
          <c:h val="0.1243722470988406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en-US"/>
              <a:t>Kuinka opintojesi ohjaus…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4077405949256361"/>
          <c:y val="8.5725808870830658E-2"/>
          <c:w val="0.6986673228346455"/>
          <c:h val="0.6590216554395250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'Kuinka opintojesi ohjaus. (16)'!$L$9</c:f>
              <c:strCache>
                <c:ptCount val="1"/>
                <c:pt idx="0">
                  <c:v>5 Erinomaisesti</c:v>
                </c:pt>
              </c:strCache>
            </c:strRef>
          </c:tx>
          <c:spPr>
            <a:solidFill>
              <a:srgbClr val="4AD00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(16)'!$K$10:$K$12</c:f>
              <c:strCache>
                <c:ptCount val="3"/>
                <c:pt idx="0">
                  <c:v>tuki työelämään siirtymistä?</c:v>
                </c:pt>
                <c:pt idx="1">
                  <c:v>tuki oman ammatin tai uran valintaa?</c:v>
                </c:pt>
                <c:pt idx="2">
                  <c:v>tuki opinnoissa etenemistä?</c:v>
                </c:pt>
              </c:strCache>
            </c:strRef>
          </c:cat>
          <c:val>
            <c:numRef>
              <c:f>'Kuinka opintojesi ohjaus. (16)'!$L$10:$L$12</c:f>
              <c:numCache>
                <c:formatCode>0%</c:formatCode>
                <c:ptCount val="3"/>
                <c:pt idx="0">
                  <c:v>2.8512021334894139E-2</c:v>
                </c:pt>
                <c:pt idx="1">
                  <c:v>4.0722582553533775E-2</c:v>
                </c:pt>
                <c:pt idx="2">
                  <c:v>7.8735696618106671E-2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0-4724-A869-54026EE85FD5}"/>
            </c:ext>
          </c:extLst>
        </c:ser>
        <c:ser>
          <c:idx val="2"/>
          <c:order val="1"/>
          <c:tx>
            <c:strRef>
              <c:f>'Kuinka opintojesi ohjaus. (16)'!$M$9</c:f>
              <c:strCache>
                <c:ptCount val="1"/>
                <c:pt idx="0">
                  <c:v>4 Hyvin</c:v>
                </c:pt>
              </c:strCache>
            </c:strRef>
          </c:tx>
          <c:spPr>
            <a:solidFill>
              <a:srgbClr val="BFFF9B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(16)'!$K$10:$K$12</c:f>
              <c:strCache>
                <c:ptCount val="3"/>
                <c:pt idx="0">
                  <c:v>tuki työelämään siirtymistä?</c:v>
                </c:pt>
                <c:pt idx="1">
                  <c:v>tuki oman ammatin tai uran valintaa?</c:v>
                </c:pt>
                <c:pt idx="2">
                  <c:v>tuki opinnoissa etenemistä?</c:v>
                </c:pt>
              </c:strCache>
            </c:strRef>
          </c:cat>
          <c:val>
            <c:numRef>
              <c:f>'Kuinka opintojesi ohjaus. (16)'!$M$10:$M$12</c:f>
              <c:numCache>
                <c:formatCode>0%</c:formatCode>
                <c:ptCount val="3"/>
                <c:pt idx="0">
                  <c:v>0.15780530213118632</c:v>
                </c:pt>
                <c:pt idx="1">
                  <c:v>0.22748979014673493</c:v>
                </c:pt>
                <c:pt idx="2">
                  <c:v>0.33834120276170254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00-4724-A869-54026EE85FD5}"/>
            </c:ext>
          </c:extLst>
        </c:ser>
        <c:ser>
          <c:idx val="3"/>
          <c:order val="2"/>
          <c:tx>
            <c:strRef>
              <c:f>'Kuinka opintojesi ohjaus. (16)'!$N$9</c:f>
              <c:strCache>
                <c:ptCount val="1"/>
                <c:pt idx="0">
                  <c:v>3 Kohtalaisesti</c:v>
                </c:pt>
              </c:strCache>
            </c:strRef>
          </c:tx>
          <c:spPr>
            <a:solidFill>
              <a:srgbClr val="FFFF79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(16)'!$K$10:$K$12</c:f>
              <c:strCache>
                <c:ptCount val="3"/>
                <c:pt idx="0">
                  <c:v>tuki työelämään siirtymistä?</c:v>
                </c:pt>
                <c:pt idx="1">
                  <c:v>tuki oman ammatin tai uran valintaa?</c:v>
                </c:pt>
                <c:pt idx="2">
                  <c:v>tuki opinnoissa etenemistä?</c:v>
                </c:pt>
              </c:strCache>
            </c:strRef>
          </c:cat>
          <c:val>
            <c:numRef>
              <c:f>'Kuinka opintojesi ohjaus. (16)'!$N$10:$N$12</c:f>
              <c:numCache>
                <c:formatCode>0%</c:formatCode>
                <c:ptCount val="3"/>
                <c:pt idx="0">
                  <c:v>0.36760722386543987</c:v>
                </c:pt>
                <c:pt idx="1">
                  <c:v>0.28748253733171336</c:v>
                </c:pt>
                <c:pt idx="2">
                  <c:v>0.32004419082895708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00-4724-A869-54026EE85FD5}"/>
            </c:ext>
          </c:extLst>
        </c:ser>
        <c:ser>
          <c:idx val="4"/>
          <c:order val="3"/>
          <c:tx>
            <c:strRef>
              <c:f>'Kuinka opintojesi ohjaus. (16)'!$O$9</c:f>
              <c:strCache>
                <c:ptCount val="1"/>
                <c:pt idx="0">
                  <c:v>2 Heikosti</c:v>
                </c:pt>
              </c:strCache>
            </c:strRef>
          </c:tx>
          <c:spPr>
            <a:solidFill>
              <a:srgbClr val="FDCFE1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(16)'!$K$10:$K$12</c:f>
              <c:strCache>
                <c:ptCount val="3"/>
                <c:pt idx="0">
                  <c:v>tuki työelämään siirtymistä?</c:v>
                </c:pt>
                <c:pt idx="1">
                  <c:v>tuki oman ammatin tai uran valintaa?</c:v>
                </c:pt>
                <c:pt idx="2">
                  <c:v>tuki opinnoissa etenemistä?</c:v>
                </c:pt>
              </c:strCache>
            </c:strRef>
          </c:cat>
          <c:val>
            <c:numRef>
              <c:f>'Kuinka opintojesi ohjaus. (16)'!$O$10:$O$12</c:f>
              <c:numCache>
                <c:formatCode>0%</c:formatCode>
                <c:ptCount val="3"/>
                <c:pt idx="0">
                  <c:v>0.26923252130827885</c:v>
                </c:pt>
                <c:pt idx="1">
                  <c:v>0.27043111301896688</c:v>
                </c:pt>
                <c:pt idx="2">
                  <c:v>0.14184237915048739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00-4724-A869-54026EE85FD5}"/>
            </c:ext>
          </c:extLst>
        </c:ser>
        <c:ser>
          <c:idx val="6"/>
          <c:order val="4"/>
          <c:tx>
            <c:strRef>
              <c:f>'Kuinka opintojesi ohjaus. (16)'!$P$9</c:f>
              <c:strCache>
                <c:ptCount val="1"/>
                <c:pt idx="0">
                  <c:v>1 Ei lainkaan</c:v>
                </c:pt>
              </c:strCache>
            </c:strRef>
          </c:tx>
          <c:spPr>
            <a:solidFill>
              <a:srgbClr val="F666A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(16)'!$K$10:$K$12</c:f>
              <c:strCache>
                <c:ptCount val="3"/>
                <c:pt idx="0">
                  <c:v>tuki työelämään siirtymistä?</c:v>
                </c:pt>
                <c:pt idx="1">
                  <c:v>tuki oman ammatin tai uran valintaa?</c:v>
                </c:pt>
                <c:pt idx="2">
                  <c:v>tuki opinnoissa etenemistä?</c:v>
                </c:pt>
              </c:strCache>
            </c:strRef>
          </c:cat>
          <c:val>
            <c:numRef>
              <c:f>'Kuinka opintojesi ohjaus. (16)'!$P$10:$P$12</c:f>
              <c:numCache>
                <c:formatCode>0%</c:formatCode>
                <c:ptCount val="3"/>
                <c:pt idx="0">
                  <c:v>0.11701986234682789</c:v>
                </c:pt>
                <c:pt idx="1">
                  <c:v>0.140101766564595</c:v>
                </c:pt>
                <c:pt idx="2">
                  <c:v>8.9626991787076407E-2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00-4724-A869-54026EE85FD5}"/>
            </c:ext>
          </c:extLst>
        </c:ser>
        <c:ser>
          <c:idx val="7"/>
          <c:order val="5"/>
          <c:tx>
            <c:strRef>
              <c:f>'Kuinka opintojesi ohjaus. (16)'!$Q$9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D7D7D7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(16)'!$K$10:$K$12</c:f>
              <c:strCache>
                <c:ptCount val="3"/>
                <c:pt idx="0">
                  <c:v>tuki työelämään siirtymistä?</c:v>
                </c:pt>
                <c:pt idx="1">
                  <c:v>tuki oman ammatin tai uran valintaa?</c:v>
                </c:pt>
                <c:pt idx="2">
                  <c:v>tuki opinnoissa etenemistä?</c:v>
                </c:pt>
              </c:strCache>
            </c:strRef>
          </c:cat>
          <c:val>
            <c:numRef>
              <c:f>'Kuinka opintojesi ohjaus. (16)'!$Q$10:$Q$12</c:f>
              <c:numCache>
                <c:formatCode>0%</c:formatCode>
                <c:ptCount val="3"/>
                <c:pt idx="0">
                  <c:v>5.9823069013372941E-2</c:v>
                </c:pt>
                <c:pt idx="1">
                  <c:v>3.3772210384455922E-2</c:v>
                </c:pt>
                <c:pt idx="2">
                  <c:v>3.1409538853669899E-2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E00-4724-A869-54026EE85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20538184"/>
        <c:axId val="220538968"/>
      </c:barChart>
      <c:catAx>
        <c:axId val="220538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220538968"/>
        <c:crossesAt val="0"/>
        <c:auto val="1"/>
        <c:lblAlgn val="ctr"/>
        <c:lblOffset val="100"/>
        <c:noMultiLvlLbl val="0"/>
      </c:catAx>
      <c:valAx>
        <c:axId val="220538968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rgbClr val="000000">
                  <a:lumMod val="50000"/>
                  <a:lumOff val="50000"/>
                </a:srgb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crossAx val="220538184"/>
        <c:crosses val="autoZero"/>
        <c:crossBetween val="between"/>
        <c:majorUnit val="0.1"/>
        <c:minorUnit val="0.05"/>
      </c:valAx>
      <c:spPr>
        <a:ln w="9525">
          <a:solidFill>
            <a:srgbClr val="878787"/>
          </a:solidFill>
        </a:ln>
      </c:spPr>
    </c:plotArea>
    <c:legend>
      <c:legendPos val="b"/>
      <c:layout>
        <c:manualLayout>
          <c:xMode val="edge"/>
          <c:yMode val="edge"/>
          <c:x val="0.19643847670759468"/>
          <c:y val="0.8179324830580651"/>
          <c:w val="0.69856924369349371"/>
          <c:h val="0.1299853008329527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en-US"/>
              <a:t>Kuinka opintojesi ohjaus tuki työelämään siirtymistä?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173017300530443"/>
          <c:y val="0.13615704141826332"/>
          <c:w val="0.71771116015358538"/>
          <c:h val="0.6085902533583434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'Kuinka opintojesi ohjaus. (16)'!$K$17</c:f>
              <c:strCache>
                <c:ptCount val="1"/>
                <c:pt idx="0">
                  <c:v>5 Erinomaisesti</c:v>
                </c:pt>
              </c:strCache>
            </c:strRef>
          </c:tx>
          <c:spPr>
            <a:solidFill>
              <a:srgbClr val="4AD00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(16)'!$J$19:$J$22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(16)'!$K$19:$K$22</c:f>
              <c:numCache>
                <c:formatCode>0%</c:formatCode>
                <c:ptCount val="4"/>
                <c:pt idx="0">
                  <c:v>2.6315789473684209E-2</c:v>
                </c:pt>
                <c:pt idx="1">
                  <c:v>2.4221453287197232E-2</c:v>
                </c:pt>
                <c:pt idx="2">
                  <c:v>3.7593984962406013E-2</c:v>
                </c:pt>
                <c:pt idx="3">
                  <c:v>1.7684887459807074E-2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05-4657-91EB-5C227290B0A9}"/>
            </c:ext>
          </c:extLst>
        </c:ser>
        <c:ser>
          <c:idx val="2"/>
          <c:order val="1"/>
          <c:tx>
            <c:strRef>
              <c:f>'Kuinka opintojesi ohjaus. (16)'!$L$17</c:f>
              <c:strCache>
                <c:ptCount val="1"/>
                <c:pt idx="0">
                  <c:v>4 Hyvin</c:v>
                </c:pt>
              </c:strCache>
            </c:strRef>
          </c:tx>
          <c:spPr>
            <a:solidFill>
              <a:srgbClr val="BFFF9B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(16)'!$J$19:$J$22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(16)'!$L$19:$L$22</c:f>
              <c:numCache>
                <c:formatCode>0%</c:formatCode>
                <c:ptCount val="4"/>
                <c:pt idx="0">
                  <c:v>0.13157894736842105</c:v>
                </c:pt>
                <c:pt idx="1">
                  <c:v>0.16262975778546712</c:v>
                </c:pt>
                <c:pt idx="2">
                  <c:v>0.13032581453634084</c:v>
                </c:pt>
                <c:pt idx="3">
                  <c:v>0.14630225080385853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05-4657-91EB-5C227290B0A9}"/>
            </c:ext>
          </c:extLst>
        </c:ser>
        <c:ser>
          <c:idx val="3"/>
          <c:order val="2"/>
          <c:tx>
            <c:strRef>
              <c:f>'Kuinka opintojesi ohjaus. (16)'!$M$17</c:f>
              <c:strCache>
                <c:ptCount val="1"/>
                <c:pt idx="0">
                  <c:v>3 Kohtalaisesti</c:v>
                </c:pt>
              </c:strCache>
            </c:strRef>
          </c:tx>
          <c:spPr>
            <a:solidFill>
              <a:srgbClr val="FFFF79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(16)'!$J$19:$J$22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(16)'!$M$19:$M$22</c:f>
              <c:numCache>
                <c:formatCode>0%</c:formatCode>
                <c:ptCount val="4"/>
                <c:pt idx="0">
                  <c:v>0.35457063711911357</c:v>
                </c:pt>
                <c:pt idx="1">
                  <c:v>0.39792387543252594</c:v>
                </c:pt>
                <c:pt idx="2">
                  <c:v>0.36591478696741853</c:v>
                </c:pt>
                <c:pt idx="3">
                  <c:v>0.36655948553054662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05-4657-91EB-5C227290B0A9}"/>
            </c:ext>
          </c:extLst>
        </c:ser>
        <c:ser>
          <c:idx val="4"/>
          <c:order val="3"/>
          <c:tx>
            <c:strRef>
              <c:f>'Kuinka opintojesi ohjaus. (16)'!$N$17</c:f>
              <c:strCache>
                <c:ptCount val="1"/>
                <c:pt idx="0">
                  <c:v>2 Heikosti</c:v>
                </c:pt>
              </c:strCache>
            </c:strRef>
          </c:tx>
          <c:spPr>
            <a:solidFill>
              <a:srgbClr val="FDCFE1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(16)'!$J$19:$J$22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(16)'!$N$19:$N$22</c:f>
              <c:numCache>
                <c:formatCode>0%</c:formatCode>
                <c:ptCount val="4"/>
                <c:pt idx="0">
                  <c:v>0.30193905817174516</c:v>
                </c:pt>
                <c:pt idx="1">
                  <c:v>0.24567474048442905</c:v>
                </c:pt>
                <c:pt idx="2">
                  <c:v>0.2882205513784461</c:v>
                </c:pt>
                <c:pt idx="3">
                  <c:v>0.2861736334405145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05-4657-91EB-5C227290B0A9}"/>
            </c:ext>
          </c:extLst>
        </c:ser>
        <c:ser>
          <c:idx val="6"/>
          <c:order val="4"/>
          <c:tx>
            <c:strRef>
              <c:f>'Kuinka opintojesi ohjaus. (16)'!$O$17</c:f>
              <c:strCache>
                <c:ptCount val="1"/>
                <c:pt idx="0">
                  <c:v>1 Ei lainkaan</c:v>
                </c:pt>
              </c:strCache>
            </c:strRef>
          </c:tx>
          <c:spPr>
            <a:solidFill>
              <a:srgbClr val="F666A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(16)'!$J$19:$J$22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(16)'!$O$19:$O$22</c:f>
              <c:numCache>
                <c:formatCode>0%</c:formatCode>
                <c:ptCount val="4"/>
                <c:pt idx="0">
                  <c:v>0.12188365650969529</c:v>
                </c:pt>
                <c:pt idx="1">
                  <c:v>0.1245674740484429</c:v>
                </c:pt>
                <c:pt idx="2">
                  <c:v>0.11278195488721804</c:v>
                </c:pt>
                <c:pt idx="3">
                  <c:v>0.13022508038585209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05-4657-91EB-5C227290B0A9}"/>
            </c:ext>
          </c:extLst>
        </c:ser>
        <c:ser>
          <c:idx val="7"/>
          <c:order val="5"/>
          <c:tx>
            <c:strRef>
              <c:f>'Kuinka opintojesi ohjaus. (16)'!$P$17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D7D7D7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(16)'!$J$19:$J$22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(16)'!$P$19:$P$22</c:f>
              <c:numCache>
                <c:formatCode>0%</c:formatCode>
                <c:ptCount val="4"/>
                <c:pt idx="0">
                  <c:v>6.3711911357340723E-2</c:v>
                </c:pt>
                <c:pt idx="1">
                  <c:v>4.4982698961937718E-2</c:v>
                </c:pt>
                <c:pt idx="2">
                  <c:v>6.5162907268170422E-2</c:v>
                </c:pt>
                <c:pt idx="3">
                  <c:v>5.3054662379421219E-2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B05-4657-91EB-5C227290B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20539752"/>
        <c:axId val="220544064"/>
      </c:barChart>
      <c:catAx>
        <c:axId val="220539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220544064"/>
        <c:crossesAt val="0"/>
        <c:auto val="1"/>
        <c:lblAlgn val="ctr"/>
        <c:lblOffset val="100"/>
        <c:noMultiLvlLbl val="0"/>
      </c:catAx>
      <c:valAx>
        <c:axId val="220544064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rgbClr val="000000">
                  <a:lumMod val="50000"/>
                  <a:lumOff val="50000"/>
                </a:srgb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crossAx val="220539752"/>
        <c:crosses val="autoZero"/>
        <c:crossBetween val="between"/>
        <c:majorUnit val="0.1"/>
        <c:minorUnit val="0.05"/>
      </c:valAx>
      <c:spPr>
        <a:ln w="9525">
          <a:solidFill>
            <a:srgbClr val="878787"/>
          </a:solidFill>
        </a:ln>
      </c:spPr>
    </c:plotArea>
    <c:legend>
      <c:legendPos val="b"/>
      <c:layout>
        <c:manualLayout>
          <c:xMode val="edge"/>
          <c:yMode val="edge"/>
          <c:x val="0.2392870692487746"/>
          <c:y val="0.8152783008962825"/>
          <c:w val="0.69856924369349371"/>
          <c:h val="0.1299853008329527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en-US"/>
              <a:t>Kuinka opintojesi ohjaus tuki työelämään siirtymistä?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4077405949256361"/>
          <c:y val="0.10695996112629251"/>
          <c:w val="0.6986673228346455"/>
          <c:h val="0.6377873336503142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'Kuinka opintojesi ohjaus. (16)'!$K$17</c:f>
              <c:strCache>
                <c:ptCount val="1"/>
                <c:pt idx="0">
                  <c:v>5 Erinomaisesti</c:v>
                </c:pt>
              </c:strCache>
            </c:strRef>
          </c:tx>
          <c:spPr>
            <a:solidFill>
              <a:srgbClr val="4AD00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(16)'!$J$24:$J$28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(16)'!$K$24:$K$28</c:f>
              <c:numCache>
                <c:formatCode>0%</c:formatCode>
                <c:ptCount val="5"/>
                <c:pt idx="0">
                  <c:v>1.9230769230769232E-2</c:v>
                </c:pt>
                <c:pt idx="1">
                  <c:v>1.9230769230769232E-2</c:v>
                </c:pt>
                <c:pt idx="2">
                  <c:v>3.591160220994475E-2</c:v>
                </c:pt>
                <c:pt idx="3">
                  <c:v>2.2058823529411766E-2</c:v>
                </c:pt>
                <c:pt idx="4">
                  <c:v>1.7777777777777778E-2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A3-4BE8-960F-248399493749}"/>
            </c:ext>
          </c:extLst>
        </c:ser>
        <c:ser>
          <c:idx val="2"/>
          <c:order val="1"/>
          <c:tx>
            <c:strRef>
              <c:f>'Kuinka opintojesi ohjaus. (16)'!$L$17</c:f>
              <c:strCache>
                <c:ptCount val="1"/>
                <c:pt idx="0">
                  <c:v>4 Hyvin</c:v>
                </c:pt>
              </c:strCache>
            </c:strRef>
          </c:tx>
          <c:spPr>
            <a:solidFill>
              <a:srgbClr val="BFFF9B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(16)'!$J$24:$J$28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(16)'!$L$24:$L$28</c:f>
              <c:numCache>
                <c:formatCode>0%</c:formatCode>
                <c:ptCount val="5"/>
                <c:pt idx="0">
                  <c:v>1.9230769230769232E-2</c:v>
                </c:pt>
                <c:pt idx="1">
                  <c:v>9.6153846153846159E-2</c:v>
                </c:pt>
                <c:pt idx="2">
                  <c:v>0.17403314917127072</c:v>
                </c:pt>
                <c:pt idx="3">
                  <c:v>0.18014705882352941</c:v>
                </c:pt>
                <c:pt idx="4">
                  <c:v>8.4444444444444447E-2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A3-4BE8-960F-248399493749}"/>
            </c:ext>
          </c:extLst>
        </c:ser>
        <c:ser>
          <c:idx val="3"/>
          <c:order val="2"/>
          <c:tx>
            <c:strRef>
              <c:f>'Kuinka opintojesi ohjaus. (16)'!$M$17</c:f>
              <c:strCache>
                <c:ptCount val="1"/>
                <c:pt idx="0">
                  <c:v>3 Kohtalaisesti</c:v>
                </c:pt>
              </c:strCache>
            </c:strRef>
          </c:tx>
          <c:spPr>
            <a:solidFill>
              <a:srgbClr val="FFFF79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(16)'!$J$24:$J$28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(16)'!$M$24:$M$28</c:f>
              <c:numCache>
                <c:formatCode>0%</c:formatCode>
                <c:ptCount val="5"/>
                <c:pt idx="0">
                  <c:v>0.38461538461538464</c:v>
                </c:pt>
                <c:pt idx="1">
                  <c:v>0.31730769230769229</c:v>
                </c:pt>
                <c:pt idx="2">
                  <c:v>0.36187845303867405</c:v>
                </c:pt>
                <c:pt idx="3">
                  <c:v>0.41176470588235292</c:v>
                </c:pt>
                <c:pt idx="4">
                  <c:v>0.34222222222222221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A3-4BE8-960F-248399493749}"/>
            </c:ext>
          </c:extLst>
        </c:ser>
        <c:ser>
          <c:idx val="4"/>
          <c:order val="3"/>
          <c:tx>
            <c:strRef>
              <c:f>'Kuinka opintojesi ohjaus. (16)'!$N$17</c:f>
              <c:strCache>
                <c:ptCount val="1"/>
                <c:pt idx="0">
                  <c:v>2 Heikosti</c:v>
                </c:pt>
              </c:strCache>
            </c:strRef>
          </c:tx>
          <c:spPr>
            <a:solidFill>
              <a:srgbClr val="FDCFE1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(16)'!$J$24:$J$28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(16)'!$N$24:$N$28</c:f>
              <c:numCache>
                <c:formatCode>0%</c:formatCode>
                <c:ptCount val="5"/>
                <c:pt idx="0">
                  <c:v>0.17307692307692307</c:v>
                </c:pt>
                <c:pt idx="1">
                  <c:v>0.33653846153846156</c:v>
                </c:pt>
                <c:pt idx="2">
                  <c:v>0.23756906077348067</c:v>
                </c:pt>
                <c:pt idx="3">
                  <c:v>0.29411764705882354</c:v>
                </c:pt>
                <c:pt idx="4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A3-4BE8-960F-248399493749}"/>
            </c:ext>
          </c:extLst>
        </c:ser>
        <c:ser>
          <c:idx val="6"/>
          <c:order val="4"/>
          <c:tx>
            <c:strRef>
              <c:f>'Kuinka opintojesi ohjaus. (16)'!$O$17</c:f>
              <c:strCache>
                <c:ptCount val="1"/>
                <c:pt idx="0">
                  <c:v>1 Ei lainkaan</c:v>
                </c:pt>
              </c:strCache>
            </c:strRef>
          </c:tx>
          <c:spPr>
            <a:solidFill>
              <a:srgbClr val="F666A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(16)'!$J$24:$J$28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(16)'!$O$24:$O$28</c:f>
              <c:numCache>
                <c:formatCode>0%</c:formatCode>
                <c:ptCount val="5"/>
                <c:pt idx="0">
                  <c:v>0.23076923076923078</c:v>
                </c:pt>
                <c:pt idx="1">
                  <c:v>0.17307692307692307</c:v>
                </c:pt>
                <c:pt idx="2">
                  <c:v>0.13259668508287292</c:v>
                </c:pt>
                <c:pt idx="3">
                  <c:v>6.6176470588235295E-2</c:v>
                </c:pt>
                <c:pt idx="4">
                  <c:v>0.12444444444444444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A3-4BE8-960F-248399493749}"/>
            </c:ext>
          </c:extLst>
        </c:ser>
        <c:ser>
          <c:idx val="7"/>
          <c:order val="5"/>
          <c:tx>
            <c:strRef>
              <c:f>'Kuinka opintojesi ohjaus. (16)'!$P$17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D7D7D7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(16)'!$J$24:$J$28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(16)'!$P$24:$P$28</c:f>
              <c:numCache>
                <c:formatCode>0%</c:formatCode>
                <c:ptCount val="5"/>
                <c:pt idx="0">
                  <c:v>0.17307692307692307</c:v>
                </c:pt>
                <c:pt idx="1">
                  <c:v>5.7692307692307696E-2</c:v>
                </c:pt>
                <c:pt idx="2">
                  <c:v>5.8011049723756904E-2</c:v>
                </c:pt>
                <c:pt idx="3">
                  <c:v>2.5735294117647058E-2</c:v>
                </c:pt>
                <c:pt idx="4">
                  <c:v>7.1111111111111111E-2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A3-4BE8-960F-248399493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20540144"/>
        <c:axId val="220540536"/>
      </c:barChart>
      <c:catAx>
        <c:axId val="220540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220540536"/>
        <c:crossesAt val="0"/>
        <c:auto val="1"/>
        <c:lblAlgn val="ctr"/>
        <c:lblOffset val="100"/>
        <c:noMultiLvlLbl val="0"/>
      </c:catAx>
      <c:valAx>
        <c:axId val="220540536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rgbClr val="000000">
                  <a:lumMod val="50000"/>
                  <a:lumOff val="50000"/>
                </a:srgb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crossAx val="220540144"/>
        <c:crosses val="autoZero"/>
        <c:crossBetween val="between"/>
        <c:majorUnit val="0.1"/>
        <c:minorUnit val="0.05"/>
      </c:valAx>
      <c:spPr>
        <a:ln w="9525">
          <a:solidFill>
            <a:srgbClr val="878787"/>
          </a:solidFill>
        </a:ln>
      </c:spPr>
    </c:plotArea>
    <c:legend>
      <c:legendPos val="b"/>
      <c:layout>
        <c:manualLayout>
          <c:xMode val="edge"/>
          <c:yMode val="edge"/>
          <c:x val="0.2392870692487746"/>
          <c:y val="0.8152783008962825"/>
          <c:w val="0.69856924369349371"/>
          <c:h val="0.1299853008329527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en-US"/>
              <a:t>Kuinka opintojesi ohjaus tuki oman ammatin tai uran valintaa?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4077405949256361"/>
          <c:y val="0.11492280120592092"/>
          <c:w val="0.6986673228346455"/>
          <c:h val="0.629824493570685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'Kuinka opintojesi ohjaus. (16)'!$K$31</c:f>
              <c:strCache>
                <c:ptCount val="1"/>
                <c:pt idx="0">
                  <c:v>5 Erinomaisesti</c:v>
                </c:pt>
              </c:strCache>
            </c:strRef>
          </c:tx>
          <c:spPr>
            <a:solidFill>
              <a:srgbClr val="4AD00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(16)'!$J$33:$J$36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(16)'!$K$33:$K$36</c:f>
              <c:numCache>
                <c:formatCode>0%</c:formatCode>
                <c:ptCount val="4"/>
                <c:pt idx="0">
                  <c:v>2.6315789473684209E-2</c:v>
                </c:pt>
                <c:pt idx="1">
                  <c:v>3.8062283737024222E-2</c:v>
                </c:pt>
                <c:pt idx="2">
                  <c:v>5.0125313283208017E-2</c:v>
                </c:pt>
                <c:pt idx="3">
                  <c:v>1.607717041800643E-2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BE-49BB-ACAD-1D11397CD57D}"/>
            </c:ext>
          </c:extLst>
        </c:ser>
        <c:ser>
          <c:idx val="2"/>
          <c:order val="1"/>
          <c:tx>
            <c:strRef>
              <c:f>'Kuinka opintojesi ohjaus. (16)'!$L$31</c:f>
              <c:strCache>
                <c:ptCount val="1"/>
                <c:pt idx="0">
                  <c:v>4 Hyvin</c:v>
                </c:pt>
              </c:strCache>
            </c:strRef>
          </c:tx>
          <c:spPr>
            <a:solidFill>
              <a:srgbClr val="BFFF9B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(16)'!$J$33:$J$36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(16)'!$L$33:$L$36</c:f>
              <c:numCache>
                <c:formatCode>0%</c:formatCode>
                <c:ptCount val="4"/>
                <c:pt idx="0">
                  <c:v>0.19806094182825484</c:v>
                </c:pt>
                <c:pt idx="1">
                  <c:v>0.23875432525951557</c:v>
                </c:pt>
                <c:pt idx="2">
                  <c:v>0.20300751879699247</c:v>
                </c:pt>
                <c:pt idx="3">
                  <c:v>0.21382636655948553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BE-49BB-ACAD-1D11397CD57D}"/>
            </c:ext>
          </c:extLst>
        </c:ser>
        <c:ser>
          <c:idx val="3"/>
          <c:order val="2"/>
          <c:tx>
            <c:strRef>
              <c:f>'Kuinka opintojesi ohjaus. (16)'!$M$31</c:f>
              <c:strCache>
                <c:ptCount val="1"/>
                <c:pt idx="0">
                  <c:v>3 Kohtalaisesti</c:v>
                </c:pt>
              </c:strCache>
            </c:strRef>
          </c:tx>
          <c:spPr>
            <a:solidFill>
              <a:srgbClr val="FFFF79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(16)'!$J$33:$J$36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(16)'!$M$33:$M$36</c:f>
              <c:numCache>
                <c:formatCode>0%</c:formatCode>
                <c:ptCount val="4"/>
                <c:pt idx="0">
                  <c:v>0.30886426592797783</c:v>
                </c:pt>
                <c:pt idx="1">
                  <c:v>0.26989619377162632</c:v>
                </c:pt>
                <c:pt idx="2">
                  <c:v>0.31578947368421051</c:v>
                </c:pt>
                <c:pt idx="3">
                  <c:v>0.28295819935691319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BE-49BB-ACAD-1D11397CD57D}"/>
            </c:ext>
          </c:extLst>
        </c:ser>
        <c:ser>
          <c:idx val="4"/>
          <c:order val="3"/>
          <c:tx>
            <c:strRef>
              <c:f>'Kuinka opintojesi ohjaus. (16)'!$N$31</c:f>
              <c:strCache>
                <c:ptCount val="1"/>
                <c:pt idx="0">
                  <c:v>2 Heikosti</c:v>
                </c:pt>
              </c:strCache>
            </c:strRef>
          </c:tx>
          <c:spPr>
            <a:solidFill>
              <a:srgbClr val="FDCFE1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(16)'!$J$33:$J$36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(16)'!$N$33:$N$36</c:f>
              <c:numCache>
                <c:formatCode>0%</c:formatCode>
                <c:ptCount val="4"/>
                <c:pt idx="0">
                  <c:v>0.29778393351800553</c:v>
                </c:pt>
                <c:pt idx="1">
                  <c:v>0.25951557093425603</c:v>
                </c:pt>
                <c:pt idx="2">
                  <c:v>0.27067669172932329</c:v>
                </c:pt>
                <c:pt idx="3">
                  <c:v>0.29581993569131831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BE-49BB-ACAD-1D11397CD57D}"/>
            </c:ext>
          </c:extLst>
        </c:ser>
        <c:ser>
          <c:idx val="6"/>
          <c:order val="4"/>
          <c:tx>
            <c:strRef>
              <c:f>'Kuinka opintojesi ohjaus. (16)'!$O$31</c:f>
              <c:strCache>
                <c:ptCount val="1"/>
                <c:pt idx="0">
                  <c:v>1 Ei lainkaan</c:v>
                </c:pt>
              </c:strCache>
            </c:strRef>
          </c:tx>
          <c:spPr>
            <a:solidFill>
              <a:srgbClr val="F666A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(16)'!$J$33:$J$36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(16)'!$O$33:$O$36</c:f>
              <c:numCache>
                <c:formatCode>0%</c:formatCode>
                <c:ptCount val="4"/>
                <c:pt idx="0">
                  <c:v>0.13434903047091412</c:v>
                </c:pt>
                <c:pt idx="1">
                  <c:v>0.16955017301038061</c:v>
                </c:pt>
                <c:pt idx="2">
                  <c:v>0.12280701754385964</c:v>
                </c:pt>
                <c:pt idx="3">
                  <c:v>0.16398713826366559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BE-49BB-ACAD-1D11397CD57D}"/>
            </c:ext>
          </c:extLst>
        </c:ser>
        <c:ser>
          <c:idx val="7"/>
          <c:order val="5"/>
          <c:tx>
            <c:strRef>
              <c:f>'Kuinka opintojesi ohjaus. (16)'!$P$31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D7D7D7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(16)'!$J$33:$J$36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(16)'!$P$33:$P$36</c:f>
              <c:numCache>
                <c:formatCode>0%</c:formatCode>
                <c:ptCount val="4"/>
                <c:pt idx="0">
                  <c:v>3.4626038781163437E-2</c:v>
                </c:pt>
                <c:pt idx="1">
                  <c:v>2.4221453287197232E-2</c:v>
                </c:pt>
                <c:pt idx="2">
                  <c:v>3.7593984962406013E-2</c:v>
                </c:pt>
                <c:pt idx="3">
                  <c:v>2.7331189710610933E-2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BE-49BB-ACAD-1D11397CD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20542104"/>
        <c:axId val="220542496"/>
      </c:barChart>
      <c:catAx>
        <c:axId val="220542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220542496"/>
        <c:crossesAt val="0"/>
        <c:auto val="1"/>
        <c:lblAlgn val="ctr"/>
        <c:lblOffset val="100"/>
        <c:noMultiLvlLbl val="0"/>
      </c:catAx>
      <c:valAx>
        <c:axId val="220542496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rgbClr val="000000">
                  <a:lumMod val="50000"/>
                  <a:lumOff val="50000"/>
                </a:srgb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crossAx val="220542104"/>
        <c:crosses val="autoZero"/>
        <c:crossBetween val="between"/>
        <c:majorUnit val="0.1"/>
        <c:minorUnit val="0.05"/>
      </c:valAx>
      <c:spPr>
        <a:ln w="9525">
          <a:solidFill>
            <a:srgbClr val="878787"/>
          </a:solidFill>
        </a:ln>
      </c:spPr>
    </c:plotArea>
    <c:legend>
      <c:legendPos val="b"/>
      <c:layout>
        <c:manualLayout>
          <c:xMode val="edge"/>
          <c:yMode val="edge"/>
          <c:x val="0.2392870692487746"/>
          <c:y val="0.8152783008962825"/>
          <c:w val="0.69856924369349371"/>
          <c:h val="0.1299853008329527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en-US"/>
              <a:t>Kuinka opintojesi ohjaus tuki oman ammatin tai uran valintaa?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4077405949256361"/>
          <c:y val="0.10165140107320694"/>
          <c:w val="0.6986673228346455"/>
          <c:h val="0.6430958937033999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'Kuinka opintojesi ohjaus. (16)'!$K$31</c:f>
              <c:strCache>
                <c:ptCount val="1"/>
                <c:pt idx="0">
                  <c:v>5 Erinomaisesti</c:v>
                </c:pt>
              </c:strCache>
            </c:strRef>
          </c:tx>
          <c:spPr>
            <a:solidFill>
              <a:srgbClr val="4AD00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B7-43A2-96B7-7843FEDA0E7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(16)'!$J$38:$J$42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(16)'!$K$38:$K$42</c:f>
              <c:numCache>
                <c:formatCode>0%</c:formatCode>
                <c:ptCount val="5"/>
                <c:pt idx="0">
                  <c:v>1.9230769230769232E-2</c:v>
                </c:pt>
                <c:pt idx="1">
                  <c:v>9.6153846153846159E-3</c:v>
                </c:pt>
                <c:pt idx="2">
                  <c:v>4.4198895027624308E-2</c:v>
                </c:pt>
                <c:pt idx="3">
                  <c:v>2.5735294117647058E-2</c:v>
                </c:pt>
                <c:pt idx="4">
                  <c:v>2.2222222222222223E-2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B7-43A2-96B7-7843FEDA0E71}"/>
            </c:ext>
          </c:extLst>
        </c:ser>
        <c:ser>
          <c:idx val="2"/>
          <c:order val="1"/>
          <c:tx>
            <c:strRef>
              <c:f>'Kuinka opintojesi ohjaus. (16)'!$L$31</c:f>
              <c:strCache>
                <c:ptCount val="1"/>
                <c:pt idx="0">
                  <c:v>4 Hyvin</c:v>
                </c:pt>
              </c:strCache>
            </c:strRef>
          </c:tx>
          <c:spPr>
            <a:solidFill>
              <a:srgbClr val="BFFF9B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(16)'!$J$38:$J$42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(16)'!$L$38:$L$42</c:f>
              <c:numCache>
                <c:formatCode>0%</c:formatCode>
                <c:ptCount val="5"/>
                <c:pt idx="0">
                  <c:v>0.11538461538461539</c:v>
                </c:pt>
                <c:pt idx="1">
                  <c:v>8.6538461538461536E-2</c:v>
                </c:pt>
                <c:pt idx="2">
                  <c:v>0.24033149171270718</c:v>
                </c:pt>
                <c:pt idx="3">
                  <c:v>0.23161764705882354</c:v>
                </c:pt>
                <c:pt idx="4">
                  <c:v>0.21777777777777776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B7-43A2-96B7-7843FEDA0E71}"/>
            </c:ext>
          </c:extLst>
        </c:ser>
        <c:ser>
          <c:idx val="3"/>
          <c:order val="2"/>
          <c:tx>
            <c:strRef>
              <c:f>'Kuinka opintojesi ohjaus. (16)'!$M$31</c:f>
              <c:strCache>
                <c:ptCount val="1"/>
                <c:pt idx="0">
                  <c:v>3 Kohtalaisesti</c:v>
                </c:pt>
              </c:strCache>
            </c:strRef>
          </c:tx>
          <c:spPr>
            <a:solidFill>
              <a:srgbClr val="FFFF79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(16)'!$J$38:$J$42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(16)'!$M$38:$M$42</c:f>
              <c:numCache>
                <c:formatCode>0%</c:formatCode>
                <c:ptCount val="5"/>
                <c:pt idx="0">
                  <c:v>0.21153846153846154</c:v>
                </c:pt>
                <c:pt idx="1">
                  <c:v>0.31730769230769229</c:v>
                </c:pt>
                <c:pt idx="2">
                  <c:v>0.287292817679558</c:v>
                </c:pt>
                <c:pt idx="3">
                  <c:v>0.31985294117647056</c:v>
                </c:pt>
                <c:pt idx="4">
                  <c:v>0.29333333333333333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B7-43A2-96B7-7843FEDA0E71}"/>
            </c:ext>
          </c:extLst>
        </c:ser>
        <c:ser>
          <c:idx val="4"/>
          <c:order val="3"/>
          <c:tx>
            <c:strRef>
              <c:f>'Kuinka opintojesi ohjaus. (16)'!$N$31</c:f>
              <c:strCache>
                <c:ptCount val="1"/>
                <c:pt idx="0">
                  <c:v>2 Heikosti</c:v>
                </c:pt>
              </c:strCache>
            </c:strRef>
          </c:tx>
          <c:spPr>
            <a:solidFill>
              <a:srgbClr val="FDCFE1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(16)'!$J$38:$J$42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(16)'!$N$38:$N$42</c:f>
              <c:numCache>
                <c:formatCode>0%</c:formatCode>
                <c:ptCount val="5"/>
                <c:pt idx="0">
                  <c:v>0.19230769230769232</c:v>
                </c:pt>
                <c:pt idx="1">
                  <c:v>0.29807692307692307</c:v>
                </c:pt>
                <c:pt idx="2">
                  <c:v>0.29005524861878451</c:v>
                </c:pt>
                <c:pt idx="3">
                  <c:v>0.27941176470588236</c:v>
                </c:pt>
                <c:pt idx="4">
                  <c:v>0.30666666666666664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B7-43A2-96B7-7843FEDA0E71}"/>
            </c:ext>
          </c:extLst>
        </c:ser>
        <c:ser>
          <c:idx val="6"/>
          <c:order val="4"/>
          <c:tx>
            <c:strRef>
              <c:f>'Kuinka opintojesi ohjaus. (16)'!$O$31</c:f>
              <c:strCache>
                <c:ptCount val="1"/>
                <c:pt idx="0">
                  <c:v>1 Ei lainkaan</c:v>
                </c:pt>
              </c:strCache>
            </c:strRef>
          </c:tx>
          <c:spPr>
            <a:solidFill>
              <a:srgbClr val="F666A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(16)'!$J$38:$J$42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(16)'!$O$38:$O$42</c:f>
              <c:numCache>
                <c:formatCode>0%</c:formatCode>
                <c:ptCount val="5"/>
                <c:pt idx="0">
                  <c:v>0.30769230769230771</c:v>
                </c:pt>
                <c:pt idx="1">
                  <c:v>0.24038461538461539</c:v>
                </c:pt>
                <c:pt idx="2">
                  <c:v>0.1132596685082873</c:v>
                </c:pt>
                <c:pt idx="3">
                  <c:v>0.125</c:v>
                </c:pt>
                <c:pt idx="4">
                  <c:v>0.13777777777777778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B7-43A2-96B7-7843FEDA0E71}"/>
            </c:ext>
          </c:extLst>
        </c:ser>
        <c:ser>
          <c:idx val="7"/>
          <c:order val="5"/>
          <c:tx>
            <c:strRef>
              <c:f>'Kuinka opintojesi ohjaus. (16)'!$P$31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D7D7D7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(16)'!$J$38:$J$42</c:f>
              <c:strCache>
                <c:ptCount val="5"/>
                <c:pt idx="0">
                  <c:v>Ei tutkintoa/Perusaste</c:v>
                </c:pt>
                <c:pt idx="1">
                  <c:v>Lukiolainen/Ylioppilas</c:v>
                </c:pt>
                <c:pt idx="2">
                  <c:v>Ammatillisen oppilaitoksen opiskelija/Valmistunut</c:v>
                </c:pt>
                <c:pt idx="3">
                  <c:v>AMK-opiskelija/ Valmistunut</c:v>
                </c:pt>
                <c:pt idx="4">
                  <c:v>Yliopisto-opiskelija/Valmistunut</c:v>
                </c:pt>
              </c:strCache>
            </c:strRef>
          </c:cat>
          <c:val>
            <c:numRef>
              <c:f>'Kuinka opintojesi ohjaus. (16)'!$P$38:$P$42</c:f>
              <c:numCache>
                <c:formatCode>0%</c:formatCode>
                <c:ptCount val="5"/>
                <c:pt idx="0">
                  <c:v>0.15384615384615385</c:v>
                </c:pt>
                <c:pt idx="1">
                  <c:v>4.807692307692308E-2</c:v>
                </c:pt>
                <c:pt idx="2">
                  <c:v>2.4861878453038673E-2</c:v>
                </c:pt>
                <c:pt idx="3">
                  <c:v>1.8382352941176471E-2</c:v>
                </c:pt>
                <c:pt idx="4">
                  <c:v>2.2222222222222223E-2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B7-43A2-96B7-7843FEDA0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20759424"/>
        <c:axId val="220762168"/>
      </c:barChart>
      <c:catAx>
        <c:axId val="2207594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220762168"/>
        <c:crossesAt val="0"/>
        <c:auto val="1"/>
        <c:lblAlgn val="ctr"/>
        <c:lblOffset val="100"/>
        <c:noMultiLvlLbl val="0"/>
      </c:catAx>
      <c:valAx>
        <c:axId val="220762168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rgbClr val="000000">
                  <a:lumMod val="50000"/>
                  <a:lumOff val="50000"/>
                </a:srgb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crossAx val="220759424"/>
        <c:crosses val="autoZero"/>
        <c:crossBetween val="between"/>
        <c:majorUnit val="0.1"/>
        <c:minorUnit val="0.05"/>
      </c:valAx>
      <c:spPr>
        <a:ln w="9525">
          <a:solidFill>
            <a:srgbClr val="878787"/>
          </a:solidFill>
        </a:ln>
      </c:spPr>
    </c:plotArea>
    <c:legend>
      <c:legendPos val="b"/>
      <c:layout>
        <c:manualLayout>
          <c:xMode val="edge"/>
          <c:yMode val="edge"/>
          <c:x val="0.2392870692487746"/>
          <c:y val="0.8152783008962825"/>
          <c:w val="0.69856924369349371"/>
          <c:h val="0.1299853008329527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0"/>
            </a:pPr>
            <a:r>
              <a:rPr lang="en-US"/>
              <a:t>Kuinka opintojesi ohjaus tuki opinnoissa etenemistä?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4077405949256361"/>
          <c:y val="0.11492280120592092"/>
          <c:w val="0.6986673228346455"/>
          <c:h val="0.629824493570685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'Kuinka opintojesi ohjaus. (16)'!$K$45</c:f>
              <c:strCache>
                <c:ptCount val="1"/>
                <c:pt idx="0">
                  <c:v>5 Erinomaisesti</c:v>
                </c:pt>
              </c:strCache>
            </c:strRef>
          </c:tx>
          <c:spPr>
            <a:solidFill>
              <a:srgbClr val="4AD000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(16)'!$J$47:$J$50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(16)'!$K$47:$K$50</c:f>
              <c:numCache>
                <c:formatCode>0%</c:formatCode>
                <c:ptCount val="4"/>
                <c:pt idx="0">
                  <c:v>6.2326869806094184E-2</c:v>
                </c:pt>
                <c:pt idx="1">
                  <c:v>6.5743944636678195E-2</c:v>
                </c:pt>
                <c:pt idx="2">
                  <c:v>9.7744360902255634E-2</c:v>
                </c:pt>
                <c:pt idx="3">
                  <c:v>4.0192926045016078E-2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65-470F-865C-2E34D2E22EE0}"/>
            </c:ext>
          </c:extLst>
        </c:ser>
        <c:ser>
          <c:idx val="2"/>
          <c:order val="1"/>
          <c:tx>
            <c:strRef>
              <c:f>'Kuinka opintojesi ohjaus. (16)'!$L$45</c:f>
              <c:strCache>
                <c:ptCount val="1"/>
                <c:pt idx="0">
                  <c:v>4 Hyvin</c:v>
                </c:pt>
              </c:strCache>
            </c:strRef>
          </c:tx>
          <c:spPr>
            <a:solidFill>
              <a:srgbClr val="BFFF9B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(16)'!$J$47:$J$50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(16)'!$L$47:$L$50</c:f>
              <c:numCache>
                <c:formatCode>0%</c:formatCode>
                <c:ptCount val="4"/>
                <c:pt idx="0">
                  <c:v>0.3559556786703601</c:v>
                </c:pt>
                <c:pt idx="1">
                  <c:v>0.29757785467128028</c:v>
                </c:pt>
                <c:pt idx="2">
                  <c:v>0.34837092731829572</c:v>
                </c:pt>
                <c:pt idx="3">
                  <c:v>0.3311897106109325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65-470F-865C-2E34D2E22EE0}"/>
            </c:ext>
          </c:extLst>
        </c:ser>
        <c:ser>
          <c:idx val="3"/>
          <c:order val="2"/>
          <c:tx>
            <c:strRef>
              <c:f>'Kuinka opintojesi ohjaus. (16)'!$M$45</c:f>
              <c:strCache>
                <c:ptCount val="1"/>
                <c:pt idx="0">
                  <c:v>3 Kohtalaisesti</c:v>
                </c:pt>
              </c:strCache>
            </c:strRef>
          </c:tx>
          <c:spPr>
            <a:solidFill>
              <a:srgbClr val="FFFF79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(16)'!$J$47:$J$50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(16)'!$M$47:$M$50</c:f>
              <c:numCache>
                <c:formatCode>0%</c:formatCode>
                <c:ptCount val="4"/>
                <c:pt idx="0">
                  <c:v>0.30747922437673131</c:v>
                </c:pt>
                <c:pt idx="1">
                  <c:v>0.34256055363321797</c:v>
                </c:pt>
                <c:pt idx="2">
                  <c:v>0.30827067669172931</c:v>
                </c:pt>
                <c:pt idx="3">
                  <c:v>0.32154340836012862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65-470F-865C-2E34D2E22EE0}"/>
            </c:ext>
          </c:extLst>
        </c:ser>
        <c:ser>
          <c:idx val="4"/>
          <c:order val="3"/>
          <c:tx>
            <c:strRef>
              <c:f>'Kuinka opintojesi ohjaus. (16)'!$N$45</c:f>
              <c:strCache>
                <c:ptCount val="1"/>
                <c:pt idx="0">
                  <c:v>2 Heikosti</c:v>
                </c:pt>
              </c:strCache>
            </c:strRef>
          </c:tx>
          <c:spPr>
            <a:solidFill>
              <a:srgbClr val="FDCFE1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(16)'!$J$47:$J$50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(16)'!$N$47:$N$50</c:f>
              <c:numCache>
                <c:formatCode>0%</c:formatCode>
                <c:ptCount val="4"/>
                <c:pt idx="0">
                  <c:v>0.15096952908587258</c:v>
                </c:pt>
                <c:pt idx="1">
                  <c:v>0.15224913494809689</c:v>
                </c:pt>
                <c:pt idx="2">
                  <c:v>0.14786967418546365</c:v>
                </c:pt>
                <c:pt idx="3">
                  <c:v>0.15755627009646303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65-470F-865C-2E34D2E22EE0}"/>
            </c:ext>
          </c:extLst>
        </c:ser>
        <c:ser>
          <c:idx val="6"/>
          <c:order val="4"/>
          <c:tx>
            <c:strRef>
              <c:f>'Kuinka opintojesi ohjaus. (16)'!$O$45</c:f>
              <c:strCache>
                <c:ptCount val="1"/>
                <c:pt idx="0">
                  <c:v>1 Ei lainkaan</c:v>
                </c:pt>
              </c:strCache>
            </c:strRef>
          </c:tx>
          <c:spPr>
            <a:solidFill>
              <a:srgbClr val="F666A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(16)'!$J$47:$J$50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(16)'!$O$47:$O$50</c:f>
              <c:numCache>
                <c:formatCode>0%</c:formatCode>
                <c:ptCount val="4"/>
                <c:pt idx="0">
                  <c:v>7.4792243767313013E-2</c:v>
                </c:pt>
                <c:pt idx="1">
                  <c:v>0.11764705882352941</c:v>
                </c:pt>
                <c:pt idx="2">
                  <c:v>6.7669172932330823E-2</c:v>
                </c:pt>
                <c:pt idx="3">
                  <c:v>0.10128617363344052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65-470F-865C-2E34D2E22EE0}"/>
            </c:ext>
          </c:extLst>
        </c:ser>
        <c:ser>
          <c:idx val="7"/>
          <c:order val="5"/>
          <c:tx>
            <c:strRef>
              <c:f>'Kuinka opintojesi ohjaus. (16)'!$P$45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D7D7D7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'Kuinka opintojesi ohjaus. (16)'!$J$47:$J$50</c:f>
              <c:strCache>
                <c:ptCount val="4"/>
                <c:pt idx="0">
                  <c:v>Naiset</c:v>
                </c:pt>
                <c:pt idx="1">
                  <c:v>Miehet</c:v>
                </c:pt>
                <c:pt idx="2">
                  <c:v>18-24-vuotiaat vastaajat</c:v>
                </c:pt>
                <c:pt idx="3">
                  <c:v>25-29-vuotiaat vastaajat</c:v>
                </c:pt>
              </c:strCache>
            </c:strRef>
          </c:cat>
          <c:val>
            <c:numRef>
              <c:f>'Kuinka opintojesi ohjaus. (16)'!$P$47:$P$50</c:f>
              <c:numCache>
                <c:formatCode>0%</c:formatCode>
                <c:ptCount val="4"/>
                <c:pt idx="0">
                  <c:v>4.8476454293628811E-2</c:v>
                </c:pt>
                <c:pt idx="1">
                  <c:v>2.0761245674740483E-2</c:v>
                </c:pt>
                <c:pt idx="2">
                  <c:v>2.7568922305764409E-2</c:v>
                </c:pt>
                <c:pt idx="3">
                  <c:v>4.8231511254019289E-2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65-470F-865C-2E34D2E22E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20763344"/>
        <c:axId val="220763736"/>
      </c:barChart>
      <c:catAx>
        <c:axId val="2207633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220763736"/>
        <c:crossesAt val="0"/>
        <c:auto val="1"/>
        <c:lblAlgn val="ctr"/>
        <c:lblOffset val="100"/>
        <c:noMultiLvlLbl val="0"/>
      </c:catAx>
      <c:valAx>
        <c:axId val="220763736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rgbClr val="000000">
                  <a:lumMod val="50000"/>
                  <a:lumOff val="50000"/>
                </a:srgb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crossAx val="220763344"/>
        <c:crosses val="autoZero"/>
        <c:crossBetween val="between"/>
        <c:majorUnit val="0.1"/>
        <c:minorUnit val="0.05"/>
      </c:valAx>
      <c:spPr>
        <a:ln w="9525">
          <a:solidFill>
            <a:srgbClr val="878787"/>
          </a:solidFill>
        </a:ln>
      </c:spPr>
    </c:plotArea>
    <c:legend>
      <c:legendPos val="b"/>
      <c:layout>
        <c:manualLayout>
          <c:xMode val="edge"/>
          <c:yMode val="edge"/>
          <c:x val="0.2392870692487746"/>
          <c:y val="0.8152783008962825"/>
          <c:w val="0.69856924369349371"/>
          <c:h val="0.1299853008329527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6750A-FF77-419E-9083-79DD95450FCD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DC6A9-8266-471F-B784-D63AA44A6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22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609"/>
          <a:stretch/>
        </p:blipFill>
        <p:spPr>
          <a:xfrm>
            <a:off x="-1" y="0"/>
            <a:ext cx="9144001" cy="68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738382"/>
            <a:ext cx="7772400" cy="605930"/>
          </a:xfrm>
        </p:spPr>
        <p:txBody>
          <a:bodyPr/>
          <a:lstStyle>
            <a:lvl1pPr algn="ctr">
              <a:defRPr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19673" y="4699975"/>
            <a:ext cx="5977471" cy="1162048"/>
            <a:chOff x="1665356" y="4878396"/>
            <a:chExt cx="5977471" cy="1162048"/>
          </a:xfrm>
        </p:grpSpPr>
        <p:pic>
          <p:nvPicPr>
            <p:cNvPr id="1028" name="Picture 4" descr="http://demo.aboad.fi/aula/wp-content/themes/aula/assets/images/aula-research-suurennuslasi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5356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demo.aboad.fi/aula/wp-content/themes/aula/assets/images/aula-research-palkit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0497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demo.aboad.fi/aula/wp-content/themes/aula/assets/images/aula-research-mikroskooppi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5638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://demo.aboad.fi/aula/wp-content/themes/aula/assets/images/aula-research-lamppu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0779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100" y="1268068"/>
            <a:ext cx="5231803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53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28059"/>
            <a:ext cx="1417340" cy="141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68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654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anchor="b" anchorCtr="0"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2800" indent="-172800">
              <a:buSzPct val="90000"/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SzPct val="90000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SzPct val="90000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691200" indent="-171450">
              <a:buSzPct val="90000"/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SzPct val="90000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28059"/>
            <a:ext cx="1417340" cy="141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1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609"/>
          <a:stretch/>
        </p:blipFill>
        <p:spPr>
          <a:xfrm>
            <a:off x="-1" y="0"/>
            <a:ext cx="9144001" cy="68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933571"/>
            <a:ext cx="7772400" cy="605930"/>
          </a:xfrm>
        </p:spPr>
        <p:txBody>
          <a:bodyPr/>
          <a:lstStyle>
            <a:lvl1pPr algn="ctr">
              <a:defRPr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096" y="4931248"/>
            <a:ext cx="1162048" cy="1162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14" y="4931248"/>
            <a:ext cx="1162048" cy="1162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3" y="4931248"/>
            <a:ext cx="1162048" cy="11620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955" y="4931248"/>
            <a:ext cx="1151006" cy="11510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100" y="1268068"/>
            <a:ext cx="5231803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61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933571"/>
            <a:ext cx="7772400" cy="605930"/>
          </a:xfrm>
        </p:spPr>
        <p:txBody>
          <a:bodyPr/>
          <a:lstStyle>
            <a:lvl1pPr algn="ctr">
              <a:defRPr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096" y="4931248"/>
            <a:ext cx="1162048" cy="1162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14" y="4931248"/>
            <a:ext cx="1162048" cy="1162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3" y="4931248"/>
            <a:ext cx="1162048" cy="11620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955" y="4931248"/>
            <a:ext cx="1151006" cy="11510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100" y="1268068"/>
            <a:ext cx="5231803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65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609"/>
          <a:stretch/>
        </p:blipFill>
        <p:spPr>
          <a:xfrm>
            <a:off x="-1" y="0"/>
            <a:ext cx="9144001" cy="68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933571"/>
            <a:ext cx="7772400" cy="605930"/>
          </a:xfrm>
        </p:spPr>
        <p:txBody>
          <a:bodyPr/>
          <a:lstStyle>
            <a:lvl1pPr algn="ctr">
              <a:defRPr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3" y="4928222"/>
            <a:ext cx="1162048" cy="11620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955" y="4931248"/>
            <a:ext cx="1162048" cy="11620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096" y="4928222"/>
            <a:ext cx="1162048" cy="11620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14" y="4928222"/>
            <a:ext cx="1162048" cy="11620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100" y="1268068"/>
            <a:ext cx="5231803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57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609"/>
          <a:stretch/>
        </p:blipFill>
        <p:spPr>
          <a:xfrm>
            <a:off x="-1" y="0"/>
            <a:ext cx="9144001" cy="68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933571"/>
            <a:ext cx="7772400" cy="605930"/>
          </a:xfrm>
        </p:spPr>
        <p:txBody>
          <a:bodyPr/>
          <a:lstStyle>
            <a:lvl1pPr algn="ctr">
              <a:defRPr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485" y="4926402"/>
            <a:ext cx="1166894" cy="11668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096" y="4926402"/>
            <a:ext cx="1153540" cy="11535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967" y="4917894"/>
            <a:ext cx="1166894" cy="11668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3" y="4917894"/>
            <a:ext cx="1162048" cy="11620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100" y="1268068"/>
            <a:ext cx="5231803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35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>
            <a:normAutofit/>
          </a:bodyPr>
          <a:lstStyle>
            <a:lvl1pPr algn="l">
              <a:defRPr sz="2400" b="1" cap="all"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28059"/>
            <a:ext cx="1417340" cy="141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2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1600203"/>
            <a:ext cx="3816424" cy="4525963"/>
          </a:xfrm>
        </p:spPr>
        <p:txBody>
          <a:bodyPr>
            <a:normAutofit/>
          </a:bodyPr>
          <a:lstStyle>
            <a:lvl1pPr>
              <a:defRPr sz="15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3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0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05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1477" y="1600203"/>
            <a:ext cx="3878956" cy="4525963"/>
          </a:xfrm>
        </p:spPr>
        <p:txBody>
          <a:bodyPr>
            <a:normAutofit/>
          </a:bodyPr>
          <a:lstStyle>
            <a:lvl1pPr>
              <a:defRPr sz="15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3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0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05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28059"/>
            <a:ext cx="1417340" cy="141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84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535115"/>
            <a:ext cx="3813820" cy="639763"/>
          </a:xfrm>
        </p:spPr>
        <p:txBody>
          <a:bodyPr anchor="b">
            <a:normAutofit/>
          </a:bodyPr>
          <a:lstStyle>
            <a:lvl1pPr marL="0" indent="0">
              <a:buNone/>
              <a:defRPr sz="15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2174875"/>
            <a:ext cx="3813820" cy="3951288"/>
          </a:xfrm>
        </p:spPr>
        <p:txBody>
          <a:bodyPr>
            <a:normAutofit/>
          </a:bodyPr>
          <a:lstStyle>
            <a:lvl1pPr>
              <a:defRPr sz="13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9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9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15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>
            <a:normAutofit/>
          </a:bodyPr>
          <a:lstStyle>
            <a:lvl1pPr>
              <a:defRPr sz="13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9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9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28059"/>
            <a:ext cx="1417340" cy="141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49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568" y="210352"/>
            <a:ext cx="8003232" cy="986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340769"/>
            <a:ext cx="8003232" cy="478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568" y="6356353"/>
            <a:ext cx="19072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ITC Avant Garde Std Bk" panose="020B0502020202020204"/>
              </a:defRPr>
            </a:lvl1pPr>
          </a:lstStyle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ITC Avant Garde Std Bk" panose="020B0502020202020204"/>
              </a:defRPr>
            </a:lvl1pPr>
          </a:lstStyle>
          <a:p>
            <a:r>
              <a:rPr lang="en-US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ITC Avant Garde Std Bk" panose="020B0502020202020204"/>
              </a:defRPr>
            </a:lvl1pPr>
          </a:lstStyle>
          <a:p>
            <a:fld id="{6CD92A5B-A7C4-418A-B522-26CD1185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5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ts val="0"/>
        </a:spcBef>
        <a:buNone/>
        <a:defRPr sz="2400" kern="1200">
          <a:solidFill>
            <a:srgbClr val="800080"/>
          </a:solidFill>
          <a:latin typeface="ITC Avant Garde Std Bk" panose="020B0502020202020204" pitchFamily="34" charset="0"/>
          <a:ea typeface="+mj-ea"/>
          <a:cs typeface="+mj-cs"/>
        </a:defRPr>
      </a:lvl1pPr>
    </p:titleStyle>
    <p:bodyStyle>
      <a:lvl1pPr marL="172800" indent="-172800" algn="l" defTabSz="685800" rtl="0" eaLnBrk="1" latinLnBrk="0" hangingPunct="1">
        <a:lnSpc>
          <a:spcPct val="90000"/>
        </a:lnSpc>
        <a:spcBef>
          <a:spcPct val="20000"/>
        </a:spcBef>
        <a:buClr>
          <a:srgbClr val="800080"/>
        </a:buClr>
        <a:buSzPct val="90000"/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345600" indent="-172800" algn="l" defTabSz="685800" rtl="0" eaLnBrk="1" latinLnBrk="0" hangingPunct="1">
        <a:lnSpc>
          <a:spcPct val="90000"/>
        </a:lnSpc>
        <a:spcBef>
          <a:spcPct val="20000"/>
        </a:spcBef>
        <a:buClr>
          <a:srgbClr val="800080"/>
        </a:buClr>
        <a:buSzPct val="90000"/>
        <a:buFont typeface="Arial" pitchFamily="34" charset="0"/>
        <a:buChar char="–"/>
        <a:defRPr sz="135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518400" indent="-172800" algn="l" defTabSz="685800" rtl="0" eaLnBrk="1" latinLnBrk="0" hangingPunct="1">
        <a:lnSpc>
          <a:spcPct val="90000"/>
        </a:lnSpc>
        <a:spcBef>
          <a:spcPct val="20000"/>
        </a:spcBef>
        <a:buClr>
          <a:srgbClr val="800080"/>
        </a:buClr>
        <a:buSzPct val="90000"/>
        <a:buFont typeface="Arial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691200" indent="-171450" algn="l" defTabSz="685800" rtl="0" eaLnBrk="1" latinLnBrk="0" hangingPunct="1">
        <a:lnSpc>
          <a:spcPct val="90000"/>
        </a:lnSpc>
        <a:spcBef>
          <a:spcPct val="20000"/>
        </a:spcBef>
        <a:buClr>
          <a:srgbClr val="800080"/>
        </a:buClr>
        <a:buSzPct val="90000"/>
        <a:buFont typeface="Arial" pitchFamily="34" charset="0"/>
        <a:buChar char="–"/>
        <a:defRPr sz="105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864000" indent="-171450" algn="l" defTabSz="685800" rtl="0" eaLnBrk="1" latinLnBrk="0" hangingPunct="1">
        <a:lnSpc>
          <a:spcPct val="90000"/>
        </a:lnSpc>
        <a:spcBef>
          <a:spcPct val="20000"/>
        </a:spcBef>
        <a:buClr>
          <a:srgbClr val="800080"/>
        </a:buClr>
        <a:buSzPct val="90000"/>
        <a:buFont typeface="Arial" pitchFamily="34" charset="0"/>
        <a:buChar char="»"/>
        <a:defRPr sz="105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1663-2089-4A87-848B-4B5D646A3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3771011"/>
            <a:ext cx="7772400" cy="605930"/>
          </a:xfrm>
        </p:spPr>
        <p:txBody>
          <a:bodyPr/>
          <a:lstStyle/>
          <a:p>
            <a:r>
              <a:rPr lang="fi-FI" dirty="0"/>
              <a:t>Kysely opintojen ohjauksesta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A305B7-3CA6-41ED-98FF-BACF9C6E2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708B05-E214-4182-87BB-D3743026B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1132B-0459-40E4-A0B6-774DDAFA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5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2571-2A01-4A15-8603-AA144201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tukemassa ammatin tai uran valintaa</a:t>
            </a:r>
            <a:br>
              <a:rPr lang="fi-FI" dirty="0"/>
            </a:br>
            <a:r>
              <a:rPr lang="fi-FI" sz="1800" dirty="0"/>
              <a:t>Koulutustausta/Nykyinen opiskelupaikka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680D-2497-4393-9614-62FEF4FF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0DC8D-DF9B-4AE8-A290-8B985789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6ADB6-D12E-44DF-8782-42C652F5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A85B1DC-CDA7-4AD0-9643-4426BFA3AE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138097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882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2571-2A01-4A15-8603-AA144201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tukemassa opintojen etenemistä</a:t>
            </a:r>
            <a:br>
              <a:rPr lang="fi-FI" dirty="0"/>
            </a:br>
            <a:r>
              <a:rPr lang="fi-FI" sz="1800" dirty="0"/>
              <a:t>Sukupuoli ja ikä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680D-2497-4393-9614-62FEF4FF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0DC8D-DF9B-4AE8-A290-8B985789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6ADB6-D12E-44DF-8782-42C652F5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E1076AF-C8D9-4ED3-B521-4B6DD232ED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028728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525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2571-2A01-4A15-8603-AA144201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tukemassa opintojen etenemistä</a:t>
            </a:r>
            <a:br>
              <a:rPr lang="fi-FI" dirty="0"/>
            </a:br>
            <a:r>
              <a:rPr lang="fi-FI" sz="1800" dirty="0"/>
              <a:t>Koulutustausta/Nykyinen opiskelupaikka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680D-2497-4393-9614-62FEF4FF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0DC8D-DF9B-4AE8-A290-8B985789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6ADB6-D12E-44DF-8782-42C652F5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76C6A4F-5AEB-451D-87FC-9FA830FE20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235840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567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8727579-81D3-43A2-A6DE-EB1A34685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Taustatietoja vastaajista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3DC21-847C-45F4-AACD-E4332A5C1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83EC1-DDD9-4CA3-8180-31F93433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D5EC8-6040-4757-A5E6-4D8FDE39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0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94A5AAA-6014-40A4-A774-7CAE683D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Vastaajien sukupuoli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5479-3224-4F47-A286-499A277DF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88B23-F62F-4049-B572-73DD1B46E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57531-65E9-47F9-94CC-EF7C8AF40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4B8C780-8CE2-4AEC-8836-063FE578670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49412145"/>
              </p:ext>
            </p:extLst>
          </p:nvPr>
        </p:nvGraphicFramePr>
        <p:xfrm>
          <a:off x="683568" y="1310260"/>
          <a:ext cx="38163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4D8787C2-9DFD-4528-A0DF-F9C2D98767D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9958782"/>
              </p:ext>
            </p:extLst>
          </p:nvPr>
        </p:nvGraphicFramePr>
        <p:xfrm>
          <a:off x="4644084" y="1650462"/>
          <a:ext cx="3343275" cy="3845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843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0BD31-DD7D-4B9E-8B19-FF213C6D8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Vastaajien ikä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3F479-DF67-4B31-8105-9137940EC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B0B7F-7EC7-47A2-B9D6-FB5C2C18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17425-2739-4491-AD3D-EEEBB75F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2ECDCBE-51E1-436F-9BE8-6E045818F17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8680138"/>
              </p:ext>
            </p:extLst>
          </p:nvPr>
        </p:nvGraphicFramePr>
        <p:xfrm>
          <a:off x="4500563" y="1600200"/>
          <a:ext cx="395922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57FE6FD-20C2-45EB-9DD0-E9E21CE43CD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433831"/>
              </p:ext>
            </p:extLst>
          </p:nvPr>
        </p:nvGraphicFramePr>
        <p:xfrm>
          <a:off x="518160" y="1600200"/>
          <a:ext cx="398240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692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1EE89-0272-45C7-888A-2EBF2440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Vastaajan ammattiasema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0EA97-291C-4FD1-A810-09F3A7015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898F1-C9A8-4B9D-BD54-3DA757FC6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26366-2D3A-4E8B-A700-4AD7264F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C155254-22B6-4DCD-8E99-46C583AEE2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327615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556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0B69-A82A-4938-BC55-30647D647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Opiskelijoiden opiskelupaikka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E495-1023-4918-A50A-F6CA6627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20359-1D57-4F27-8D36-D9A1CB7C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698F3-F5EA-4602-A8A7-12E230E33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E52A579-5195-4BFB-907F-A08D1BC8C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57906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824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5631D-3EF9-4DDE-8FE6-A298FCB4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Koulutustausta/korkein suorittama tutkinto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DD4FA-E393-4924-92DD-1F3B4A5D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52221-5607-4A2C-AEE0-832310B1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71A41-0EFB-4E1F-8392-C786457A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AD061B0-EEA8-47D4-A4C3-881B72174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701951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156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E470A-5449-41E5-80D2-D3A8DC3827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Kiitos!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4C9C59-11FC-40A8-9A86-F18969EBD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9CAD2-4931-4FB1-93BD-27EFE9080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DA086-05FB-4B71-9CF5-1EC26BAD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0BF8BF-CDB5-4730-B6EE-E73F7E62564E}"/>
              </a:ext>
            </a:extLst>
          </p:cNvPr>
          <p:cNvSpPr txBox="1"/>
          <p:nvPr/>
        </p:nvSpPr>
        <p:spPr>
          <a:xfrm>
            <a:off x="6268720" y="136522"/>
            <a:ext cx="270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Lisätietoja:</a:t>
            </a:r>
          </a:p>
          <a:p>
            <a:r>
              <a:rPr lang="fi-FI" sz="1400" dirty="0"/>
              <a:t>Ellinoora Helin</a:t>
            </a:r>
          </a:p>
          <a:p>
            <a:r>
              <a:rPr lang="fi-FI" sz="1400" dirty="0"/>
              <a:t>ellinoora.helin@aularesearch.fi</a:t>
            </a:r>
          </a:p>
          <a:p>
            <a:r>
              <a:rPr lang="fi-FI" sz="1400" dirty="0"/>
              <a:t>044 530 5310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946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CAB6-61C9-4D6C-9BB3-1B0A27A38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Taustaa selvityksestä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41710-0EB8-4566-92D2-A1CF342D6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2000" dirty="0"/>
              <a:t>Aula Research Oy toteutti STTK:n toimeksiannosta kansalaistutkimuksen18-29-vuotiaiden nuorten ja nuorten aikuisten parissa</a:t>
            </a:r>
          </a:p>
          <a:p>
            <a:pPr lvl="1">
              <a:buClr>
                <a:schemeClr val="accent1"/>
              </a:buClr>
            </a:pPr>
            <a:r>
              <a:rPr lang="fi-FI" sz="2000" dirty="0">
                <a:solidFill>
                  <a:schemeClr val="tx1"/>
                </a:solidFill>
              </a:rPr>
              <a:t>Kyselyn aiheena oli työelämätaitojen opettaminen oppilaitoksissa, opintojen ohjaus oppilaitoksissa sekä työhön perehdyttäminen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endParaRPr lang="fi-FI" sz="2000" dirty="0">
              <a:solidFill>
                <a:schemeClr val="tx1"/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2000" dirty="0">
                <a:solidFill>
                  <a:schemeClr val="tx1"/>
                </a:solidFill>
              </a:rPr>
              <a:t>Kyselyyn vastasi yhteensä 1036 18-29-vuotiaista nuorta ja nuorta aikuista</a:t>
            </a:r>
          </a:p>
          <a:p>
            <a:pPr lvl="1">
              <a:buClr>
                <a:schemeClr val="accent1"/>
              </a:buClr>
            </a:pPr>
            <a:r>
              <a:rPr lang="fi-FI" sz="2000" dirty="0">
                <a:solidFill>
                  <a:schemeClr val="tx1"/>
                </a:solidFill>
              </a:rPr>
              <a:t>Otos edustaa 18-29-vuotiaita mannersuomalaisia iän ja sukupuolen mukaan painotettuna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endParaRPr lang="fi-FI" sz="2000" dirty="0">
              <a:solidFill>
                <a:schemeClr val="tx1"/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2000" dirty="0">
                <a:solidFill>
                  <a:schemeClr val="tx1"/>
                </a:solidFill>
              </a:rPr>
              <a:t>Kysely toteutettiin aikavälillä 9.2.-1.3.2018 sähköisenä kyselynä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endParaRPr lang="fi-FI" sz="2000" dirty="0">
              <a:solidFill>
                <a:schemeClr val="tx1"/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2000" dirty="0">
                <a:solidFill>
                  <a:schemeClr val="tx1"/>
                </a:solidFill>
              </a:rPr>
              <a:t>Tässä esityksessä tuloksia tarkastellaan seuraavien vastaajaryhmien osalta: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1800" dirty="0">
                <a:solidFill>
                  <a:schemeClr val="tx1"/>
                </a:solidFill>
              </a:rPr>
              <a:t>Kaikki vastaajat, n=1036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1400" dirty="0">
                <a:solidFill>
                  <a:schemeClr val="tx1"/>
                </a:solidFill>
              </a:rPr>
              <a:t>Vastaajan sukupuoli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1400" dirty="0">
                <a:solidFill>
                  <a:schemeClr val="tx1"/>
                </a:solidFill>
              </a:rPr>
              <a:t>Vastaajan ikä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1400" dirty="0">
                <a:solidFill>
                  <a:schemeClr val="tx1"/>
                </a:solidFill>
              </a:rPr>
              <a:t>Vastaajan nykyinen/viimeisin opiskelupaikka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1400" dirty="0">
                <a:solidFill>
                  <a:schemeClr val="tx1"/>
                </a:solidFill>
              </a:rPr>
              <a:t>Vastaajan ammattiasema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1400" dirty="0">
                <a:solidFill>
                  <a:schemeClr val="tx1"/>
                </a:solidFill>
              </a:rPr>
              <a:t>Vastaajan työnantajasektori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§"/>
            </a:pPr>
            <a:r>
              <a:rPr lang="fi-FI" sz="1400" dirty="0">
                <a:solidFill>
                  <a:schemeClr val="tx1"/>
                </a:solidFill>
              </a:rPr>
              <a:t>Työpaikan henkilöstömäärä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BEA16-4281-4126-A1EE-66180AC89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0FF8C-561E-4984-8D9B-AF72FF2B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4371-7CE4-44E2-BC2E-2EDF96BBF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2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BB708-2A5A-43CE-928F-CD9AB4D2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eri opintoasteilla</a:t>
            </a:r>
            <a:br>
              <a:rPr lang="fi-FI" dirty="0"/>
            </a:br>
            <a:r>
              <a:rPr lang="fi-FI" sz="1800" dirty="0"/>
              <a:t>Kaikki vastaajat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EEC4B-7887-433A-AF08-A764A515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04EC4-49AE-46D3-A608-60F8E975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D74F1-017A-4ADD-990D-54643FEF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4FAAF5D-4843-4BEC-B36F-41BE61CC83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856906"/>
              </p:ext>
            </p:extLst>
          </p:nvPr>
        </p:nvGraphicFramePr>
        <p:xfrm>
          <a:off x="684213" y="2118798"/>
          <a:ext cx="7687627" cy="4007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6FAAE09-0DF4-43DB-B617-BC8F71D017FF}"/>
              </a:ext>
            </a:extLst>
          </p:cNvPr>
          <p:cNvSpPr txBox="1"/>
          <p:nvPr/>
        </p:nvSpPr>
        <p:spPr>
          <a:xfrm rot="10800000" flipV="1">
            <a:off x="768504" y="1426942"/>
            <a:ext cx="73188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i-FI" sz="1200" b="1" dirty="0"/>
              <a:t>Opinto-ohjaus </a:t>
            </a:r>
            <a:r>
              <a:rPr lang="fi-FI" sz="1200" dirty="0"/>
              <a:t>on toiminta ja oppiaine, joka pyrkii ohjaamaan oppilaita ja opiskelijoita opiskelussa ja jatko-opintoja koskevissa kysymyksissä sekä ohjaamaan opiskelijat työelämään.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039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BB708-2A5A-43CE-928F-CD9AB4D2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eri opintoasteilla</a:t>
            </a:r>
            <a:br>
              <a:rPr lang="fi-FI" dirty="0"/>
            </a:br>
            <a:r>
              <a:rPr lang="fi-FI" sz="1800" dirty="0"/>
              <a:t>Sukupuoli ja ikä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EEC4B-7887-433A-AF08-A764A515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04EC4-49AE-46D3-A608-60F8E975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D74F1-017A-4ADD-990D-54643FEF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047EB3D-FC1E-4958-A60E-5F53D35B5C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223916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22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BB708-2A5A-43CE-928F-CD9AB4D2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eri opintoasteilla</a:t>
            </a:r>
            <a:br>
              <a:rPr lang="fi-FI" dirty="0"/>
            </a:br>
            <a:r>
              <a:rPr lang="fi-FI" sz="1800" dirty="0"/>
              <a:t>Koulutustausta/Nykyinen opiskelupaikka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EEC4B-7887-433A-AF08-A764A515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04EC4-49AE-46D3-A608-60F8E975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D74F1-017A-4ADD-990D-54643FEF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B46F3AF-FEC0-426F-A202-FD7D20EAB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703323"/>
              </p:ext>
            </p:extLst>
          </p:nvPr>
        </p:nvGraphicFramePr>
        <p:xfrm>
          <a:off x="250344" y="1310958"/>
          <a:ext cx="8869679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857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2571-2A01-4A15-8603-AA144201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tukemassa opintojen etenemistä ja työelämään siirtymistä</a:t>
            </a:r>
            <a:br>
              <a:rPr lang="fi-FI" dirty="0"/>
            </a:br>
            <a:r>
              <a:rPr lang="fi-FI" sz="1800" dirty="0"/>
              <a:t>Kaikki vastaajat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680D-2497-4393-9614-62FEF4FF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0DC8D-DF9B-4AE8-A290-8B985789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6ADB6-D12E-44DF-8782-42C652F5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36133BB-9EA2-4985-9512-C1BC3A7524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569980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756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2571-2A01-4A15-8603-AA144201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tukemassa työelämään siirtymistä</a:t>
            </a:r>
            <a:br>
              <a:rPr lang="fi-FI" dirty="0"/>
            </a:br>
            <a:r>
              <a:rPr lang="fi-FI" sz="1800" dirty="0"/>
              <a:t>Sukupuoli ja ikä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680D-2497-4393-9614-62FEF4FF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0DC8D-DF9B-4AE8-A290-8B985789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6ADB6-D12E-44DF-8782-42C652F5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AC65C60-C3F3-4043-BC26-1E7225248B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101447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752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2571-2A01-4A15-8603-AA144201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tukemassa työelämään siirtymistä</a:t>
            </a:r>
            <a:br>
              <a:rPr lang="fi-FI" dirty="0"/>
            </a:br>
            <a:r>
              <a:rPr lang="fi-FI" sz="1800" dirty="0"/>
              <a:t>Koulutustausta/Nykyinen opiskelupaikka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680D-2497-4393-9614-62FEF4FF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0DC8D-DF9B-4AE8-A290-8B985789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6ADB6-D12E-44DF-8782-42C652F5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D5660C3-4108-4C9D-8063-3E554DF9A9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300265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62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2571-2A01-4A15-8603-AA144201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Opinto-ohjaus tukemassa ammatin tai uran valintaa</a:t>
            </a:r>
            <a:br>
              <a:rPr lang="fi-FI" dirty="0"/>
            </a:br>
            <a:r>
              <a:rPr lang="fi-FI" sz="1800" dirty="0"/>
              <a:t>Sukupuoli ja ikä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680D-2497-4393-9614-62FEF4FF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0DC8D-DF9B-4AE8-A290-8B985789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Luottamuksellinen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6ADB6-D12E-44DF-8782-42C652F5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2A5B-A7C4-418A-B522-26CD1185979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B3A47ED-2E60-4BCD-A500-0E8AD17BD7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540813"/>
              </p:ext>
            </p:extLst>
          </p:nvPr>
        </p:nvGraphicFramePr>
        <p:xfrm>
          <a:off x="684213" y="1341438"/>
          <a:ext cx="8002587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392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R 2017">
  <a:themeElements>
    <a:clrScheme name="Aula">
      <a:dk1>
        <a:sysClr val="windowText" lastClr="000000"/>
      </a:dk1>
      <a:lt1>
        <a:sysClr val="window" lastClr="FFFFFF"/>
      </a:lt1>
      <a:dk2>
        <a:srgbClr val="262626"/>
      </a:dk2>
      <a:lt2>
        <a:srgbClr val="D8D8D8"/>
      </a:lt2>
      <a:accent1>
        <a:srgbClr val="C239CE"/>
      </a:accent1>
      <a:accent2>
        <a:srgbClr val="F29704"/>
      </a:accent2>
      <a:accent3>
        <a:srgbClr val="F3297B"/>
      </a:accent3>
      <a:accent4>
        <a:srgbClr val="54AE0E"/>
      </a:accent4>
      <a:accent5>
        <a:srgbClr val="198B97"/>
      </a:accent5>
      <a:accent6>
        <a:srgbClr val="F0F44A"/>
      </a:accent6>
      <a:hlink>
        <a:srgbClr val="0000FF"/>
      </a:hlink>
      <a:folHlink>
        <a:srgbClr val="800080"/>
      </a:folHlink>
    </a:clrScheme>
    <a:fontScheme name="Aula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 2017" id="{52594BC4-4580-49F6-AF3E-0FF82EA965E7}" vid="{26561C8B-4D3B-4388-943F-97680C49BF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Valo Työtilan dokumentti" ma:contentTypeID="0x010100D97B88E924714D2BA8DA46FB397A5DA80037171889F383BF4F826B2B2FF8C0B567" ma:contentTypeVersion="7" ma:contentTypeDescription="Luo uusi asiakirja." ma:contentTypeScope="" ma:versionID="afbec938214921ca9e1b16b3e627b60c">
  <xsd:schema xmlns:xsd="http://www.w3.org/2001/XMLSchema" xmlns:xs="http://www.w3.org/2001/XMLSchema" xmlns:p="http://schemas.microsoft.com/office/2006/metadata/properties" xmlns:ns2="feb37df4-7a36-48ab-9c09-84b8e907ed2a" xmlns:ns3="76bc114d-cc00-47fb-a697-e594be5e9e81" targetNamespace="http://schemas.microsoft.com/office/2006/metadata/properties" ma:root="true" ma:fieldsID="5f6406da9925ba0dd18d13004d070f4a" ns2:_="" ns3:_="">
    <xsd:import namespace="feb37df4-7a36-48ab-9c09-84b8e907ed2a"/>
    <xsd:import namespace="76bc114d-cc00-47fb-a697-e594be5e9e81"/>
    <xsd:element name="properties">
      <xsd:complexType>
        <xsd:sequence>
          <xsd:element name="documentManagement">
            <xsd:complexType>
              <xsd:all>
                <xsd:element ref="ns2:ValoWorkspaceDocumentType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37df4-7a36-48ab-9c09-84b8e907ed2a" elementFormDefault="qualified">
    <xsd:import namespace="http://schemas.microsoft.com/office/2006/documentManagement/types"/>
    <xsd:import namespace="http://schemas.microsoft.com/office/infopath/2007/PartnerControls"/>
    <xsd:element name="ValoWorkspaceDocumentType" ma:index="8" nillable="true" ma:displayName="Dokumentin tyyppi" ma:internalName="ValoWorkspaceDocumentType">
      <xsd:simpleType>
        <xsd:restriction base="dms:Choice">
          <xsd:enumeration value="Esitys"/>
          <xsd:enumeration value="Esityslista"/>
          <xsd:enumeration value="Julkaisu"/>
          <xsd:enumeration value="Lausunto"/>
          <xsd:enumeration value="Lomake"/>
          <xsd:enumeration value="Muistio"/>
          <xsd:enumeration value="Ohje"/>
          <xsd:enumeration value="Pöytäkirja"/>
          <xsd:enumeration value="Raportti"/>
          <xsd:enumeration value="Sopimus"/>
          <xsd:enumeration value="Suunnitelma"/>
          <xsd:enumeration value="Tutkimus"/>
        </xsd:restriction>
      </xsd:simpleType>
    </xsd:element>
    <xsd:element name="TaxKeywordTaxHTField" ma:index="9" nillable="true" ma:taxonomy="true" ma:internalName="TaxKeywordTaxHTField" ma:taxonomyFieldName="TaxKeyword" ma:displayName="Yrityksen avainsanat" ma:fieldId="{23f27201-bee3-471e-b2e7-b64fd8b7ca38}" ma:taxonomyMulti="true" ma:sspId="222a83df-d690-4935-bfc7-14d84d15bc5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5c3c358b-0160-4ec1-a770-83305ea1dd2f}" ma:internalName="TaxCatchAll" ma:showField="CatchAllData" ma:web="feb37df4-7a36-48ab-9c09-84b8e907ed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5c3c358b-0160-4ec1-a770-83305ea1dd2f}" ma:internalName="TaxCatchAllLabel" ma:readOnly="true" ma:showField="CatchAllDataLabel" ma:web="feb37df4-7a36-48ab-9c09-84b8e907ed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c114d-cc00-47fb-a697-e594be5e9e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eb37df4-7a36-48ab-9c09-84b8e907ed2a"/>
    <TaxKeywordTaxHTField xmlns="feb37df4-7a36-48ab-9c09-84b8e907ed2a">
      <Terms xmlns="http://schemas.microsoft.com/office/infopath/2007/PartnerControls"/>
    </TaxKeywordTaxHTField>
    <ValoWorkspaceDocumentType xmlns="feb37df4-7a36-48ab-9c09-84b8e907ed2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B90C2D-B46E-4136-A6E9-36D1F1EEEA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b37df4-7a36-48ab-9c09-84b8e907ed2a"/>
    <ds:schemaRef ds:uri="76bc114d-cc00-47fb-a697-e594be5e9e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492733-58C5-444B-9184-05DF502519FF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76bc114d-cc00-47fb-a697-e594be5e9e81"/>
    <ds:schemaRef ds:uri="feb37df4-7a36-48ab-9c09-84b8e907ed2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DA4CDB-88B9-43D6-9223-F4F3C3A5CB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 2017</Template>
  <TotalTime>0</TotalTime>
  <Words>374</Words>
  <Application>Microsoft Office PowerPoint</Application>
  <PresentationFormat>Näytössä katseltava diaesitys (4:3)</PresentationFormat>
  <Paragraphs>130</Paragraphs>
  <Slides>19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7" baseType="lpstr">
      <vt:lpstr>Arial</vt:lpstr>
      <vt:lpstr>Calibri</vt:lpstr>
      <vt:lpstr>ITC Avant Garde Std Bk</vt:lpstr>
      <vt:lpstr>Open Sans</vt:lpstr>
      <vt:lpstr>Tahoma</vt:lpstr>
      <vt:lpstr>Trebuchet MS</vt:lpstr>
      <vt:lpstr>Wingdings</vt:lpstr>
      <vt:lpstr>AR 2017</vt:lpstr>
      <vt:lpstr>Kysely opintojen ohjauksesta</vt:lpstr>
      <vt:lpstr>Taustaa selvityksestä</vt:lpstr>
      <vt:lpstr>Opinto-ohjaus eri opintoasteilla Kaikki vastaajat</vt:lpstr>
      <vt:lpstr>Opinto-ohjaus eri opintoasteilla Sukupuoli ja ikä</vt:lpstr>
      <vt:lpstr>Opinto-ohjaus eri opintoasteilla Koulutustausta/Nykyinen opiskelupaikka</vt:lpstr>
      <vt:lpstr>Opinto-ohjaus tukemassa opintojen etenemistä ja työelämään siirtymistä Kaikki vastaajat</vt:lpstr>
      <vt:lpstr>Opinto-ohjaus tukemassa työelämään siirtymistä Sukupuoli ja ikä</vt:lpstr>
      <vt:lpstr>Opinto-ohjaus tukemassa työelämään siirtymistä Koulutustausta/Nykyinen opiskelupaikka</vt:lpstr>
      <vt:lpstr>Opinto-ohjaus tukemassa ammatin tai uran valintaa Sukupuoli ja ikä</vt:lpstr>
      <vt:lpstr>Opinto-ohjaus tukemassa ammatin tai uran valintaa Koulutustausta/Nykyinen opiskelupaikka</vt:lpstr>
      <vt:lpstr>Opinto-ohjaus tukemassa opintojen etenemistä Sukupuoli ja ikä</vt:lpstr>
      <vt:lpstr>Opinto-ohjaus tukemassa opintojen etenemistä Koulutustausta/Nykyinen opiskelupaikka</vt:lpstr>
      <vt:lpstr>Taustatietoja vastaajista</vt:lpstr>
      <vt:lpstr>Vastaajien sukupuoli</vt:lpstr>
      <vt:lpstr>Vastaajien ikä</vt:lpstr>
      <vt:lpstr>Vastaajan ammattiasema</vt:lpstr>
      <vt:lpstr>Opiskelijoiden opiskelupaikka</vt:lpstr>
      <vt:lpstr>Koulutustausta/korkein suorittama tutkinto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Kysely opintojen ohjauksesta ja työhön perehdyttämisestä STTK 14.3.2018</dc:title>
  <dc:creator/>
  <cp:keywords/>
  <cp:lastModifiedBy/>
  <cp:revision>2</cp:revision>
  <dcterms:created xsi:type="dcterms:W3CDTF">2017-08-18T09:46:26Z</dcterms:created>
  <dcterms:modified xsi:type="dcterms:W3CDTF">2018-05-16T07:36:01Z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0x010100D97B88E924714D2BA8DA46FB397A5DA80037171889F383BF4F826B2B2FF8C0B567</vt:lpwstr>
  </property>
  <property fmtid="{D5CDD505-2E9C-101B-9397-08002B2CF9AE}" pid="3" name="TaxKeyword">
    <vt:lpwstr/>
  </property>
</Properties>
</file>